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9" r:id="rId3"/>
  </p:sldMasterIdLst>
  <p:notesMasterIdLst>
    <p:notesMasterId r:id="rId32"/>
  </p:notesMasterIdLst>
  <p:sldIdLst>
    <p:sldId id="256" r:id="rId4"/>
    <p:sldId id="334" r:id="rId5"/>
    <p:sldId id="383" r:id="rId6"/>
    <p:sldId id="333" r:id="rId7"/>
    <p:sldId id="629" r:id="rId8"/>
    <p:sldId id="378" r:id="rId9"/>
    <p:sldId id="347" r:id="rId10"/>
    <p:sldId id="628" r:id="rId11"/>
    <p:sldId id="354" r:id="rId12"/>
    <p:sldId id="624" r:id="rId13"/>
    <p:sldId id="639" r:id="rId14"/>
    <p:sldId id="611" r:id="rId15"/>
    <p:sldId id="640" r:id="rId16"/>
    <p:sldId id="607" r:id="rId17"/>
    <p:sldId id="377" r:id="rId18"/>
    <p:sldId id="646" r:id="rId19"/>
    <p:sldId id="631" r:id="rId20"/>
    <p:sldId id="632" r:id="rId21"/>
    <p:sldId id="642" r:id="rId22"/>
    <p:sldId id="634" r:id="rId23"/>
    <p:sldId id="618" r:id="rId24"/>
    <p:sldId id="643" r:id="rId25"/>
    <p:sldId id="644" r:id="rId26"/>
    <p:sldId id="617" r:id="rId27"/>
    <p:sldId id="645" r:id="rId28"/>
    <p:sldId id="622" r:id="rId29"/>
    <p:sldId id="647" r:id="rId30"/>
    <p:sldId id="608"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18" autoAdjust="0"/>
    <p:restoredTop sz="94660"/>
  </p:normalViewPr>
  <p:slideViewPr>
    <p:cSldViewPr snapToGrid="0">
      <p:cViewPr varScale="1">
        <p:scale>
          <a:sx n="72" d="100"/>
          <a:sy n="72" d="100"/>
        </p:scale>
        <p:origin x="61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s>
</file>

<file path=ppt/diagrams/_rels/data2.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_rels/data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png"/><Relationship Id="rId5" Type="http://schemas.openxmlformats.org/officeDocument/2006/relationships/image" Target="../media/image38.png"/><Relationship Id="rId4" Type="http://schemas.openxmlformats.org/officeDocument/2006/relationships/image" Target="../media/image37.png"/></Relationships>
</file>

<file path=ppt/diagrams/_rels/data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image" Target="../media/image39.png"/></Relationships>
</file>

<file path=ppt/diagrams/_rels/drawing2.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_rels/drawing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png"/><Relationship Id="rId5" Type="http://schemas.openxmlformats.org/officeDocument/2006/relationships/image" Target="../media/image38.png"/><Relationship Id="rId4" Type="http://schemas.openxmlformats.org/officeDocument/2006/relationships/image" Target="../media/image37.png"/></Relationships>
</file>

<file path=ppt/diagrams/_rels/drawing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image" Target="../media/image39.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dgm:fillClrLst>
    <dgm:linClrLst meth="repeat">
      <a:schemeClr val="lt1">
        <a:alpha val="0"/>
      </a:schemeClr>
    </dgm:linClrLst>
    <dgm:effectClrLst/>
    <dgm:txLinClrLst/>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736FB7A-B216-46AB-8B6C-7AF8EB305361}" type="doc">
      <dgm:prSet loTypeId="urn:microsoft.com/office/officeart/2005/8/layout/vList2" loCatId="list" qsTypeId="urn:microsoft.com/office/officeart/2005/8/quickstyle/simple4" qsCatId="simple" csTypeId="urn:microsoft.com/office/officeart/2005/8/colors/colorful5" csCatId="colorful"/>
      <dgm:spPr/>
      <dgm:t>
        <a:bodyPr/>
        <a:lstStyle/>
        <a:p>
          <a:endParaRPr lang="en-US"/>
        </a:p>
      </dgm:t>
    </dgm:pt>
    <dgm:pt modelId="{888BD429-A97D-4D18-B24C-057EB2A64BF9}">
      <dgm:prSet/>
      <dgm:spPr/>
      <dgm:t>
        <a:bodyPr/>
        <a:lstStyle/>
        <a:p>
          <a:r>
            <a:rPr lang="en-US"/>
            <a:t>Communication</a:t>
          </a:r>
        </a:p>
      </dgm:t>
    </dgm:pt>
    <dgm:pt modelId="{62EB2B92-6A43-44E1-AC07-DD6B17594A1C}" type="parTrans" cxnId="{25C38CCB-B643-4E0B-BA6D-D5419CC3D0C1}">
      <dgm:prSet/>
      <dgm:spPr/>
      <dgm:t>
        <a:bodyPr/>
        <a:lstStyle/>
        <a:p>
          <a:endParaRPr lang="en-US"/>
        </a:p>
      </dgm:t>
    </dgm:pt>
    <dgm:pt modelId="{0DA31A1C-B8FC-4A22-981C-A20DC79F749E}" type="sibTrans" cxnId="{25C38CCB-B643-4E0B-BA6D-D5419CC3D0C1}">
      <dgm:prSet/>
      <dgm:spPr/>
      <dgm:t>
        <a:bodyPr/>
        <a:lstStyle/>
        <a:p>
          <a:endParaRPr lang="en-US"/>
        </a:p>
      </dgm:t>
    </dgm:pt>
    <dgm:pt modelId="{F2EA6E3C-320F-4891-959E-ACD042CE0004}">
      <dgm:prSet/>
      <dgm:spPr/>
      <dgm:t>
        <a:bodyPr/>
        <a:lstStyle/>
        <a:p>
          <a:r>
            <a:rPr lang="en-US"/>
            <a:t>Planning/Policy</a:t>
          </a:r>
        </a:p>
      </dgm:t>
    </dgm:pt>
    <dgm:pt modelId="{F9032653-B5E5-42B2-8541-8308A65E21D3}" type="parTrans" cxnId="{50AEE4F1-1013-4C21-813E-B3999D4AAF0E}">
      <dgm:prSet/>
      <dgm:spPr/>
      <dgm:t>
        <a:bodyPr/>
        <a:lstStyle/>
        <a:p>
          <a:endParaRPr lang="en-US"/>
        </a:p>
      </dgm:t>
    </dgm:pt>
    <dgm:pt modelId="{87F5056D-0425-4355-B07A-88DA19A0BF32}" type="sibTrans" cxnId="{50AEE4F1-1013-4C21-813E-B3999D4AAF0E}">
      <dgm:prSet/>
      <dgm:spPr/>
      <dgm:t>
        <a:bodyPr/>
        <a:lstStyle/>
        <a:p>
          <a:endParaRPr lang="en-US"/>
        </a:p>
      </dgm:t>
    </dgm:pt>
    <dgm:pt modelId="{D1F5684D-9A62-46D4-9A3D-903752D6B29E}">
      <dgm:prSet/>
      <dgm:spPr/>
      <dgm:t>
        <a:bodyPr/>
        <a:lstStyle/>
        <a:p>
          <a:r>
            <a:rPr lang="en-US"/>
            <a:t>Interventions</a:t>
          </a:r>
        </a:p>
      </dgm:t>
    </dgm:pt>
    <dgm:pt modelId="{D98B5968-80DE-47D3-AAED-F8287352CDEB}" type="parTrans" cxnId="{C5173BEC-BEE7-4DC1-92B4-84929C8212ED}">
      <dgm:prSet/>
      <dgm:spPr/>
      <dgm:t>
        <a:bodyPr/>
        <a:lstStyle/>
        <a:p>
          <a:endParaRPr lang="en-US"/>
        </a:p>
      </dgm:t>
    </dgm:pt>
    <dgm:pt modelId="{6DC48B4D-001B-4E76-8728-DB6D88B88A4B}" type="sibTrans" cxnId="{C5173BEC-BEE7-4DC1-92B4-84929C8212ED}">
      <dgm:prSet/>
      <dgm:spPr/>
      <dgm:t>
        <a:bodyPr/>
        <a:lstStyle/>
        <a:p>
          <a:endParaRPr lang="en-US"/>
        </a:p>
      </dgm:t>
    </dgm:pt>
    <dgm:pt modelId="{0B8AD0D1-0A95-464F-B072-383E38CA5B00}">
      <dgm:prSet/>
      <dgm:spPr/>
      <dgm:t>
        <a:bodyPr/>
        <a:lstStyle/>
        <a:p>
          <a:r>
            <a:rPr lang="en-US"/>
            <a:t>Air quality monitoring</a:t>
          </a:r>
        </a:p>
      </dgm:t>
    </dgm:pt>
    <dgm:pt modelId="{14C85C93-F877-4FB9-8C81-88F023A9D035}" type="parTrans" cxnId="{6D35C59D-C76A-47D7-8667-4BBA9D2FBFC5}">
      <dgm:prSet/>
      <dgm:spPr/>
      <dgm:t>
        <a:bodyPr/>
        <a:lstStyle/>
        <a:p>
          <a:endParaRPr lang="en-US"/>
        </a:p>
      </dgm:t>
    </dgm:pt>
    <dgm:pt modelId="{ABDE7CBE-0D1B-410A-9A37-5BF3AB424CC8}" type="sibTrans" cxnId="{6D35C59D-C76A-47D7-8667-4BBA9D2FBFC5}">
      <dgm:prSet/>
      <dgm:spPr/>
      <dgm:t>
        <a:bodyPr/>
        <a:lstStyle/>
        <a:p>
          <a:endParaRPr lang="en-US"/>
        </a:p>
      </dgm:t>
    </dgm:pt>
    <dgm:pt modelId="{20EF21DD-3DC8-4FCF-BE66-806B87A66C91}">
      <dgm:prSet/>
      <dgm:spPr/>
      <dgm:t>
        <a:bodyPr/>
        <a:lstStyle/>
        <a:p>
          <a:r>
            <a:rPr lang="en-US"/>
            <a:t>Outreach</a:t>
          </a:r>
        </a:p>
      </dgm:t>
    </dgm:pt>
    <dgm:pt modelId="{72E804B7-DF5C-435C-BCFE-6A5684AF69D6}" type="parTrans" cxnId="{F938A602-140F-4E64-BFE3-6E459DFE2393}">
      <dgm:prSet/>
      <dgm:spPr/>
      <dgm:t>
        <a:bodyPr/>
        <a:lstStyle/>
        <a:p>
          <a:endParaRPr lang="en-US"/>
        </a:p>
      </dgm:t>
    </dgm:pt>
    <dgm:pt modelId="{9641A62C-638A-4B5A-8B5F-92F03C50A4B1}" type="sibTrans" cxnId="{F938A602-140F-4E64-BFE3-6E459DFE2393}">
      <dgm:prSet/>
      <dgm:spPr/>
      <dgm:t>
        <a:bodyPr/>
        <a:lstStyle/>
        <a:p>
          <a:endParaRPr lang="en-US"/>
        </a:p>
      </dgm:t>
    </dgm:pt>
    <dgm:pt modelId="{5F4F2E44-9910-43D5-A47E-8603470A5654}">
      <dgm:prSet/>
      <dgm:spPr/>
      <dgm:t>
        <a:bodyPr/>
        <a:lstStyle/>
        <a:p>
          <a:r>
            <a:rPr lang="en-US"/>
            <a:t>Studies</a:t>
          </a:r>
        </a:p>
      </dgm:t>
    </dgm:pt>
    <dgm:pt modelId="{93BCA435-46E3-4E40-BFC3-337F11AF0787}" type="parTrans" cxnId="{7D24A2BD-EE48-45E1-9BB0-D3D89403A21B}">
      <dgm:prSet/>
      <dgm:spPr/>
      <dgm:t>
        <a:bodyPr/>
        <a:lstStyle/>
        <a:p>
          <a:endParaRPr lang="en-US"/>
        </a:p>
      </dgm:t>
    </dgm:pt>
    <dgm:pt modelId="{A81E8921-573A-4E25-8CFD-CDBDE6F285BB}" type="sibTrans" cxnId="{7D24A2BD-EE48-45E1-9BB0-D3D89403A21B}">
      <dgm:prSet/>
      <dgm:spPr/>
      <dgm:t>
        <a:bodyPr/>
        <a:lstStyle/>
        <a:p>
          <a:endParaRPr lang="en-US"/>
        </a:p>
      </dgm:t>
    </dgm:pt>
    <dgm:pt modelId="{F372A961-8E1B-4D65-A890-CA0D0197C0BF}">
      <dgm:prSet/>
      <dgm:spPr/>
      <dgm:t>
        <a:bodyPr/>
        <a:lstStyle/>
        <a:p>
          <a:r>
            <a:rPr lang="en-US" dirty="0"/>
            <a:t>Community Needs Assessment </a:t>
          </a:r>
        </a:p>
      </dgm:t>
    </dgm:pt>
    <dgm:pt modelId="{0E51720A-0533-4AFD-8FDD-D4D59FF4F23C}" type="parTrans" cxnId="{3B203FA6-DD9D-4D28-B611-BC06251165E1}">
      <dgm:prSet/>
      <dgm:spPr/>
      <dgm:t>
        <a:bodyPr/>
        <a:lstStyle/>
        <a:p>
          <a:endParaRPr lang="en-US"/>
        </a:p>
      </dgm:t>
    </dgm:pt>
    <dgm:pt modelId="{EBD1F00A-7F97-4C4F-BE23-AC0FAADC7154}" type="sibTrans" cxnId="{3B203FA6-DD9D-4D28-B611-BC06251165E1}">
      <dgm:prSet/>
      <dgm:spPr/>
      <dgm:t>
        <a:bodyPr/>
        <a:lstStyle/>
        <a:p>
          <a:endParaRPr lang="en-US"/>
        </a:p>
      </dgm:t>
    </dgm:pt>
    <dgm:pt modelId="{438A4E02-7C39-43C6-BDF9-2B6EE7C9FF1F}" type="pres">
      <dgm:prSet presAssocID="{7736FB7A-B216-46AB-8B6C-7AF8EB305361}" presName="linear" presStyleCnt="0">
        <dgm:presLayoutVars>
          <dgm:animLvl val="lvl"/>
          <dgm:resizeHandles val="exact"/>
        </dgm:presLayoutVars>
      </dgm:prSet>
      <dgm:spPr/>
    </dgm:pt>
    <dgm:pt modelId="{BEEFF88D-70DB-405E-9FF1-A669B578FCE5}" type="pres">
      <dgm:prSet presAssocID="{888BD429-A97D-4D18-B24C-057EB2A64BF9}" presName="parentText" presStyleLbl="node1" presStyleIdx="0" presStyleCnt="7">
        <dgm:presLayoutVars>
          <dgm:chMax val="0"/>
          <dgm:bulletEnabled val="1"/>
        </dgm:presLayoutVars>
      </dgm:prSet>
      <dgm:spPr/>
    </dgm:pt>
    <dgm:pt modelId="{E6616857-0553-48CE-AB4E-7663EAE6BDB9}" type="pres">
      <dgm:prSet presAssocID="{0DA31A1C-B8FC-4A22-981C-A20DC79F749E}" presName="spacer" presStyleCnt="0"/>
      <dgm:spPr/>
    </dgm:pt>
    <dgm:pt modelId="{5D114B54-F4FA-42F1-8714-98CE06A90A48}" type="pres">
      <dgm:prSet presAssocID="{F2EA6E3C-320F-4891-959E-ACD042CE0004}" presName="parentText" presStyleLbl="node1" presStyleIdx="1" presStyleCnt="7">
        <dgm:presLayoutVars>
          <dgm:chMax val="0"/>
          <dgm:bulletEnabled val="1"/>
        </dgm:presLayoutVars>
      </dgm:prSet>
      <dgm:spPr/>
    </dgm:pt>
    <dgm:pt modelId="{EB98820E-1013-4D2E-9512-301616742513}" type="pres">
      <dgm:prSet presAssocID="{87F5056D-0425-4355-B07A-88DA19A0BF32}" presName="spacer" presStyleCnt="0"/>
      <dgm:spPr/>
    </dgm:pt>
    <dgm:pt modelId="{1A467EB6-8578-4368-99BA-18C38E2666A9}" type="pres">
      <dgm:prSet presAssocID="{D1F5684D-9A62-46D4-9A3D-903752D6B29E}" presName="parentText" presStyleLbl="node1" presStyleIdx="2" presStyleCnt="7">
        <dgm:presLayoutVars>
          <dgm:chMax val="0"/>
          <dgm:bulletEnabled val="1"/>
        </dgm:presLayoutVars>
      </dgm:prSet>
      <dgm:spPr/>
    </dgm:pt>
    <dgm:pt modelId="{204725EB-7C02-4F4A-B569-865AC9BF2EC2}" type="pres">
      <dgm:prSet presAssocID="{6DC48B4D-001B-4E76-8728-DB6D88B88A4B}" presName="spacer" presStyleCnt="0"/>
      <dgm:spPr/>
    </dgm:pt>
    <dgm:pt modelId="{A9B58D67-211E-4DA5-B76C-46FA70001D97}" type="pres">
      <dgm:prSet presAssocID="{0B8AD0D1-0A95-464F-B072-383E38CA5B00}" presName="parentText" presStyleLbl="node1" presStyleIdx="3" presStyleCnt="7">
        <dgm:presLayoutVars>
          <dgm:chMax val="0"/>
          <dgm:bulletEnabled val="1"/>
        </dgm:presLayoutVars>
      </dgm:prSet>
      <dgm:spPr/>
    </dgm:pt>
    <dgm:pt modelId="{58B97BCF-453D-49AD-9A02-4BF69731AE34}" type="pres">
      <dgm:prSet presAssocID="{ABDE7CBE-0D1B-410A-9A37-5BF3AB424CC8}" presName="spacer" presStyleCnt="0"/>
      <dgm:spPr/>
    </dgm:pt>
    <dgm:pt modelId="{05506C16-B39F-40E5-A55B-3AA24A686366}" type="pres">
      <dgm:prSet presAssocID="{20EF21DD-3DC8-4FCF-BE66-806B87A66C91}" presName="parentText" presStyleLbl="node1" presStyleIdx="4" presStyleCnt="7">
        <dgm:presLayoutVars>
          <dgm:chMax val="0"/>
          <dgm:bulletEnabled val="1"/>
        </dgm:presLayoutVars>
      </dgm:prSet>
      <dgm:spPr/>
    </dgm:pt>
    <dgm:pt modelId="{DBDD0BBC-455C-4773-A925-14975EAA63E0}" type="pres">
      <dgm:prSet presAssocID="{9641A62C-638A-4B5A-8B5F-92F03C50A4B1}" presName="spacer" presStyleCnt="0"/>
      <dgm:spPr/>
    </dgm:pt>
    <dgm:pt modelId="{EC0B1483-CAFC-48C4-BEA0-9522AEB5099E}" type="pres">
      <dgm:prSet presAssocID="{5F4F2E44-9910-43D5-A47E-8603470A5654}" presName="parentText" presStyleLbl="node1" presStyleIdx="5" presStyleCnt="7">
        <dgm:presLayoutVars>
          <dgm:chMax val="0"/>
          <dgm:bulletEnabled val="1"/>
        </dgm:presLayoutVars>
      </dgm:prSet>
      <dgm:spPr/>
    </dgm:pt>
    <dgm:pt modelId="{E697D965-7165-4A64-BCB8-1977C1257DAF}" type="pres">
      <dgm:prSet presAssocID="{A81E8921-573A-4E25-8CFD-CDBDE6F285BB}" presName="spacer" presStyleCnt="0"/>
      <dgm:spPr/>
    </dgm:pt>
    <dgm:pt modelId="{87693120-7AA7-4EC5-A816-4BB64C1DA4C0}" type="pres">
      <dgm:prSet presAssocID="{F372A961-8E1B-4D65-A890-CA0D0197C0BF}" presName="parentText" presStyleLbl="node1" presStyleIdx="6" presStyleCnt="7">
        <dgm:presLayoutVars>
          <dgm:chMax val="0"/>
          <dgm:bulletEnabled val="1"/>
        </dgm:presLayoutVars>
      </dgm:prSet>
      <dgm:spPr/>
    </dgm:pt>
  </dgm:ptLst>
  <dgm:cxnLst>
    <dgm:cxn modelId="{F938A602-140F-4E64-BFE3-6E459DFE2393}" srcId="{7736FB7A-B216-46AB-8B6C-7AF8EB305361}" destId="{20EF21DD-3DC8-4FCF-BE66-806B87A66C91}" srcOrd="4" destOrd="0" parTransId="{72E804B7-DF5C-435C-BCFE-6A5684AF69D6}" sibTransId="{9641A62C-638A-4B5A-8B5F-92F03C50A4B1}"/>
    <dgm:cxn modelId="{C9A09809-9A29-449D-A471-8B4DA566CFCD}" type="presOf" srcId="{5F4F2E44-9910-43D5-A47E-8603470A5654}" destId="{EC0B1483-CAFC-48C4-BEA0-9522AEB5099E}" srcOrd="0" destOrd="0" presId="urn:microsoft.com/office/officeart/2005/8/layout/vList2"/>
    <dgm:cxn modelId="{63CF8B72-A216-4FAE-B1BF-72C19D89C14D}" type="presOf" srcId="{7736FB7A-B216-46AB-8B6C-7AF8EB305361}" destId="{438A4E02-7C39-43C6-BDF9-2B6EE7C9FF1F}" srcOrd="0" destOrd="0" presId="urn:microsoft.com/office/officeart/2005/8/layout/vList2"/>
    <dgm:cxn modelId="{7427F275-9782-42B0-B2FB-0538222F6833}" type="presOf" srcId="{D1F5684D-9A62-46D4-9A3D-903752D6B29E}" destId="{1A467EB6-8578-4368-99BA-18C38E2666A9}" srcOrd="0" destOrd="0" presId="urn:microsoft.com/office/officeart/2005/8/layout/vList2"/>
    <dgm:cxn modelId="{2C9D8491-1946-465C-8CF0-FF56982C6CCD}" type="presOf" srcId="{20EF21DD-3DC8-4FCF-BE66-806B87A66C91}" destId="{05506C16-B39F-40E5-A55B-3AA24A686366}" srcOrd="0" destOrd="0" presId="urn:microsoft.com/office/officeart/2005/8/layout/vList2"/>
    <dgm:cxn modelId="{6D35C59D-C76A-47D7-8667-4BBA9D2FBFC5}" srcId="{7736FB7A-B216-46AB-8B6C-7AF8EB305361}" destId="{0B8AD0D1-0A95-464F-B072-383E38CA5B00}" srcOrd="3" destOrd="0" parTransId="{14C85C93-F877-4FB9-8C81-88F023A9D035}" sibTransId="{ABDE7CBE-0D1B-410A-9A37-5BF3AB424CC8}"/>
    <dgm:cxn modelId="{3B203FA6-DD9D-4D28-B611-BC06251165E1}" srcId="{7736FB7A-B216-46AB-8B6C-7AF8EB305361}" destId="{F372A961-8E1B-4D65-A890-CA0D0197C0BF}" srcOrd="6" destOrd="0" parTransId="{0E51720A-0533-4AFD-8FDD-D4D59FF4F23C}" sibTransId="{EBD1F00A-7F97-4C4F-BE23-AC0FAADC7154}"/>
    <dgm:cxn modelId="{EF3B8FB0-E0DA-4D1B-950B-4D8E1565D983}" type="presOf" srcId="{F372A961-8E1B-4D65-A890-CA0D0197C0BF}" destId="{87693120-7AA7-4EC5-A816-4BB64C1DA4C0}" srcOrd="0" destOrd="0" presId="urn:microsoft.com/office/officeart/2005/8/layout/vList2"/>
    <dgm:cxn modelId="{7D24A2BD-EE48-45E1-9BB0-D3D89403A21B}" srcId="{7736FB7A-B216-46AB-8B6C-7AF8EB305361}" destId="{5F4F2E44-9910-43D5-A47E-8603470A5654}" srcOrd="5" destOrd="0" parTransId="{93BCA435-46E3-4E40-BFC3-337F11AF0787}" sibTransId="{A81E8921-573A-4E25-8CFD-CDBDE6F285BB}"/>
    <dgm:cxn modelId="{25C38CCB-B643-4E0B-BA6D-D5419CC3D0C1}" srcId="{7736FB7A-B216-46AB-8B6C-7AF8EB305361}" destId="{888BD429-A97D-4D18-B24C-057EB2A64BF9}" srcOrd="0" destOrd="0" parTransId="{62EB2B92-6A43-44E1-AC07-DD6B17594A1C}" sibTransId="{0DA31A1C-B8FC-4A22-981C-A20DC79F749E}"/>
    <dgm:cxn modelId="{0A4F2FEC-C545-43CC-8363-8CA00E68233D}" type="presOf" srcId="{0B8AD0D1-0A95-464F-B072-383E38CA5B00}" destId="{A9B58D67-211E-4DA5-B76C-46FA70001D97}" srcOrd="0" destOrd="0" presId="urn:microsoft.com/office/officeart/2005/8/layout/vList2"/>
    <dgm:cxn modelId="{C5173BEC-BEE7-4DC1-92B4-84929C8212ED}" srcId="{7736FB7A-B216-46AB-8B6C-7AF8EB305361}" destId="{D1F5684D-9A62-46D4-9A3D-903752D6B29E}" srcOrd="2" destOrd="0" parTransId="{D98B5968-80DE-47D3-AAED-F8287352CDEB}" sibTransId="{6DC48B4D-001B-4E76-8728-DB6D88B88A4B}"/>
    <dgm:cxn modelId="{50AEE4F1-1013-4C21-813E-B3999D4AAF0E}" srcId="{7736FB7A-B216-46AB-8B6C-7AF8EB305361}" destId="{F2EA6E3C-320F-4891-959E-ACD042CE0004}" srcOrd="1" destOrd="0" parTransId="{F9032653-B5E5-42B2-8541-8308A65E21D3}" sibTransId="{87F5056D-0425-4355-B07A-88DA19A0BF32}"/>
    <dgm:cxn modelId="{255F62FC-C905-48DA-BAB7-5783F6EFE61A}" type="presOf" srcId="{F2EA6E3C-320F-4891-959E-ACD042CE0004}" destId="{5D114B54-F4FA-42F1-8714-98CE06A90A48}" srcOrd="0" destOrd="0" presId="urn:microsoft.com/office/officeart/2005/8/layout/vList2"/>
    <dgm:cxn modelId="{B4C34EFF-CDD9-49A5-9BCA-91A605D41269}" type="presOf" srcId="{888BD429-A97D-4D18-B24C-057EB2A64BF9}" destId="{BEEFF88D-70DB-405E-9FF1-A669B578FCE5}" srcOrd="0" destOrd="0" presId="urn:microsoft.com/office/officeart/2005/8/layout/vList2"/>
    <dgm:cxn modelId="{72801EDA-FBAC-4041-8ADF-0CED16E56E7A}" type="presParOf" srcId="{438A4E02-7C39-43C6-BDF9-2B6EE7C9FF1F}" destId="{BEEFF88D-70DB-405E-9FF1-A669B578FCE5}" srcOrd="0" destOrd="0" presId="urn:microsoft.com/office/officeart/2005/8/layout/vList2"/>
    <dgm:cxn modelId="{3B378CE5-78E4-4DF6-8884-27EE69071711}" type="presParOf" srcId="{438A4E02-7C39-43C6-BDF9-2B6EE7C9FF1F}" destId="{E6616857-0553-48CE-AB4E-7663EAE6BDB9}" srcOrd="1" destOrd="0" presId="urn:microsoft.com/office/officeart/2005/8/layout/vList2"/>
    <dgm:cxn modelId="{FE71DF1B-DC12-4EFE-B6F5-43CD2329B9B3}" type="presParOf" srcId="{438A4E02-7C39-43C6-BDF9-2B6EE7C9FF1F}" destId="{5D114B54-F4FA-42F1-8714-98CE06A90A48}" srcOrd="2" destOrd="0" presId="urn:microsoft.com/office/officeart/2005/8/layout/vList2"/>
    <dgm:cxn modelId="{19215561-5DC2-4375-8AD2-08D1AB0398FE}" type="presParOf" srcId="{438A4E02-7C39-43C6-BDF9-2B6EE7C9FF1F}" destId="{EB98820E-1013-4D2E-9512-301616742513}" srcOrd="3" destOrd="0" presId="urn:microsoft.com/office/officeart/2005/8/layout/vList2"/>
    <dgm:cxn modelId="{8F176FB9-4C05-497B-B2D3-0CA40D7F0712}" type="presParOf" srcId="{438A4E02-7C39-43C6-BDF9-2B6EE7C9FF1F}" destId="{1A467EB6-8578-4368-99BA-18C38E2666A9}" srcOrd="4" destOrd="0" presId="urn:microsoft.com/office/officeart/2005/8/layout/vList2"/>
    <dgm:cxn modelId="{8860F3B3-25C3-44DE-BE75-FBABDE1D9003}" type="presParOf" srcId="{438A4E02-7C39-43C6-BDF9-2B6EE7C9FF1F}" destId="{204725EB-7C02-4F4A-B569-865AC9BF2EC2}" srcOrd="5" destOrd="0" presId="urn:microsoft.com/office/officeart/2005/8/layout/vList2"/>
    <dgm:cxn modelId="{164DE05D-B0CB-4BC0-A90F-A81361441D4A}" type="presParOf" srcId="{438A4E02-7C39-43C6-BDF9-2B6EE7C9FF1F}" destId="{A9B58D67-211E-4DA5-B76C-46FA70001D97}" srcOrd="6" destOrd="0" presId="urn:microsoft.com/office/officeart/2005/8/layout/vList2"/>
    <dgm:cxn modelId="{D2615731-A02B-4B37-8406-CD87E62703FB}" type="presParOf" srcId="{438A4E02-7C39-43C6-BDF9-2B6EE7C9FF1F}" destId="{58B97BCF-453D-49AD-9A02-4BF69731AE34}" srcOrd="7" destOrd="0" presId="urn:microsoft.com/office/officeart/2005/8/layout/vList2"/>
    <dgm:cxn modelId="{F32077D1-296C-48F9-8775-520E7A918213}" type="presParOf" srcId="{438A4E02-7C39-43C6-BDF9-2B6EE7C9FF1F}" destId="{05506C16-B39F-40E5-A55B-3AA24A686366}" srcOrd="8" destOrd="0" presId="urn:microsoft.com/office/officeart/2005/8/layout/vList2"/>
    <dgm:cxn modelId="{F3F97EA2-A409-415C-A7B0-CB93B799E987}" type="presParOf" srcId="{438A4E02-7C39-43C6-BDF9-2B6EE7C9FF1F}" destId="{DBDD0BBC-455C-4773-A925-14975EAA63E0}" srcOrd="9" destOrd="0" presId="urn:microsoft.com/office/officeart/2005/8/layout/vList2"/>
    <dgm:cxn modelId="{1854F79D-C039-40AF-B02D-DF7D062CFBE8}" type="presParOf" srcId="{438A4E02-7C39-43C6-BDF9-2B6EE7C9FF1F}" destId="{EC0B1483-CAFC-48C4-BEA0-9522AEB5099E}" srcOrd="10" destOrd="0" presId="urn:microsoft.com/office/officeart/2005/8/layout/vList2"/>
    <dgm:cxn modelId="{87076B53-1CEF-4825-B284-57B04F7E1EB2}" type="presParOf" srcId="{438A4E02-7C39-43C6-BDF9-2B6EE7C9FF1F}" destId="{E697D965-7165-4A64-BCB8-1977C1257DAF}" srcOrd="11" destOrd="0" presId="urn:microsoft.com/office/officeart/2005/8/layout/vList2"/>
    <dgm:cxn modelId="{483238F5-488C-4B58-A3EB-10035B93A808}" type="presParOf" srcId="{438A4E02-7C39-43C6-BDF9-2B6EE7C9FF1F}" destId="{87693120-7AA7-4EC5-A816-4BB64C1DA4C0}" srcOrd="1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094F02F-8780-4041-9E73-0C23305BEEEF}" type="doc">
      <dgm:prSet loTypeId="urn:microsoft.com/office/officeart/2018/2/layout/IconVerticalSolidList" loCatId="icon" qsTypeId="urn:microsoft.com/office/officeart/2005/8/quickstyle/simple4" qsCatId="simple" csTypeId="urn:microsoft.com/office/officeart/2018/5/colors/Iconchunking_neutralicontext_accent2_2" csCatId="accent2" phldr="1"/>
      <dgm:spPr/>
      <dgm:t>
        <a:bodyPr/>
        <a:lstStyle/>
        <a:p>
          <a:endParaRPr lang="en-US"/>
        </a:p>
      </dgm:t>
    </dgm:pt>
    <dgm:pt modelId="{8CC289C3-FFE3-4DCC-8C65-178ED0768C4C}">
      <dgm:prSet/>
      <dgm:spPr/>
      <dgm:t>
        <a:bodyPr/>
        <a:lstStyle/>
        <a:p>
          <a:pPr>
            <a:lnSpc>
              <a:spcPct val="100000"/>
            </a:lnSpc>
          </a:pPr>
          <a:r>
            <a:rPr lang="en-US"/>
            <a:t>Clean air for daycares and preschools</a:t>
          </a:r>
        </a:p>
      </dgm:t>
    </dgm:pt>
    <dgm:pt modelId="{0D35AB33-4B13-4330-B473-1C1AC2AE9471}" type="parTrans" cxnId="{E119B248-F029-4814-9282-F88D3A22A379}">
      <dgm:prSet/>
      <dgm:spPr/>
      <dgm:t>
        <a:bodyPr/>
        <a:lstStyle/>
        <a:p>
          <a:endParaRPr lang="en-US"/>
        </a:p>
      </dgm:t>
    </dgm:pt>
    <dgm:pt modelId="{4B10EF96-F1F2-42E1-9017-21B77CFFC7E0}" type="sibTrans" cxnId="{E119B248-F029-4814-9282-F88D3A22A379}">
      <dgm:prSet/>
      <dgm:spPr/>
      <dgm:t>
        <a:bodyPr/>
        <a:lstStyle/>
        <a:p>
          <a:endParaRPr lang="en-US"/>
        </a:p>
      </dgm:t>
    </dgm:pt>
    <dgm:pt modelId="{0F97904E-5B7F-4832-9CA4-4D9C687E3F75}">
      <dgm:prSet/>
      <dgm:spPr/>
      <dgm:t>
        <a:bodyPr/>
        <a:lstStyle/>
        <a:p>
          <a:pPr>
            <a:lnSpc>
              <a:spcPct val="100000"/>
            </a:lnSpc>
          </a:pPr>
          <a:r>
            <a:rPr lang="en-US" dirty="0"/>
            <a:t>Smoke-ready blog posts on </a:t>
          </a:r>
          <a:r>
            <a:rPr lang="en-US" dirty="0" err="1"/>
            <a:t>MCCHD’s</a:t>
          </a:r>
          <a:r>
            <a:rPr lang="en-US" dirty="0"/>
            <a:t> website</a:t>
          </a:r>
        </a:p>
      </dgm:t>
    </dgm:pt>
    <dgm:pt modelId="{F269DB3A-7216-44B1-93D9-E27187227204}" type="parTrans" cxnId="{515E4810-0027-430A-9226-B96C13E4DB72}">
      <dgm:prSet/>
      <dgm:spPr/>
      <dgm:t>
        <a:bodyPr/>
        <a:lstStyle/>
        <a:p>
          <a:endParaRPr lang="en-US"/>
        </a:p>
      </dgm:t>
    </dgm:pt>
    <dgm:pt modelId="{F2EE5191-B2C5-43D1-B7E4-5B6BA9248D5B}" type="sibTrans" cxnId="{515E4810-0027-430A-9226-B96C13E4DB72}">
      <dgm:prSet/>
      <dgm:spPr/>
      <dgm:t>
        <a:bodyPr/>
        <a:lstStyle/>
        <a:p>
          <a:endParaRPr lang="en-US"/>
        </a:p>
      </dgm:t>
    </dgm:pt>
    <dgm:pt modelId="{51852006-DB7E-4EA7-A42D-41C69581B7D6}">
      <dgm:prSet/>
      <dgm:spPr/>
      <dgm:t>
        <a:bodyPr/>
        <a:lstStyle/>
        <a:p>
          <a:pPr>
            <a:lnSpc>
              <a:spcPct val="100000"/>
            </a:lnSpc>
          </a:pPr>
          <a:r>
            <a:rPr lang="en-US" dirty="0"/>
            <a:t>Recurring smoke-ready column in the Missoulian</a:t>
          </a:r>
        </a:p>
      </dgm:t>
    </dgm:pt>
    <dgm:pt modelId="{0B052F11-F4E5-4D06-941A-2B0539F69FE2}" type="parTrans" cxnId="{C2CFA6EE-8910-48E6-8B86-89540340D7CD}">
      <dgm:prSet/>
      <dgm:spPr/>
      <dgm:t>
        <a:bodyPr/>
        <a:lstStyle/>
        <a:p>
          <a:endParaRPr lang="en-US"/>
        </a:p>
      </dgm:t>
    </dgm:pt>
    <dgm:pt modelId="{6C5250F0-B9F5-412A-A416-5D4663740E22}" type="sibTrans" cxnId="{C2CFA6EE-8910-48E6-8B86-89540340D7CD}">
      <dgm:prSet/>
      <dgm:spPr/>
      <dgm:t>
        <a:bodyPr/>
        <a:lstStyle/>
        <a:p>
          <a:endParaRPr lang="en-US"/>
        </a:p>
      </dgm:t>
    </dgm:pt>
    <dgm:pt modelId="{71DBF5BF-FBEE-4AE8-BB11-277E778DB1DA}">
      <dgm:prSet/>
      <dgm:spPr/>
      <dgm:t>
        <a:bodyPr/>
        <a:lstStyle/>
        <a:p>
          <a:pPr>
            <a:lnSpc>
              <a:spcPct val="100000"/>
            </a:lnSpc>
          </a:pPr>
          <a:r>
            <a:rPr lang="en-US"/>
            <a:t>Climate Smart Missoula’s new wildfire smoke website: </a:t>
          </a:r>
          <a:r>
            <a:rPr lang="en-US" i="1"/>
            <a:t>www.montanawildfiresmoke.org</a:t>
          </a:r>
          <a:endParaRPr lang="en-US" dirty="0"/>
        </a:p>
      </dgm:t>
    </dgm:pt>
    <dgm:pt modelId="{A43E2372-FFBD-49E1-9BB3-55451B8CDA1C}" type="parTrans" cxnId="{2959332D-7B7E-4593-8899-6F0996CE30EF}">
      <dgm:prSet/>
      <dgm:spPr/>
      <dgm:t>
        <a:bodyPr/>
        <a:lstStyle/>
        <a:p>
          <a:endParaRPr lang="en-US"/>
        </a:p>
      </dgm:t>
    </dgm:pt>
    <dgm:pt modelId="{4B041E09-5F80-4E87-872D-16BD8AF0B159}" type="sibTrans" cxnId="{2959332D-7B7E-4593-8899-6F0996CE30EF}">
      <dgm:prSet/>
      <dgm:spPr/>
      <dgm:t>
        <a:bodyPr/>
        <a:lstStyle/>
        <a:p>
          <a:endParaRPr lang="en-US"/>
        </a:p>
      </dgm:t>
    </dgm:pt>
    <dgm:pt modelId="{AA17443A-7828-404D-9A62-A100CCED307A}" type="pres">
      <dgm:prSet presAssocID="{6094F02F-8780-4041-9E73-0C23305BEEEF}" presName="root" presStyleCnt="0">
        <dgm:presLayoutVars>
          <dgm:dir/>
          <dgm:resizeHandles val="exact"/>
        </dgm:presLayoutVars>
      </dgm:prSet>
      <dgm:spPr/>
    </dgm:pt>
    <dgm:pt modelId="{F889F82B-7664-409B-96E7-B882CD3A3708}" type="pres">
      <dgm:prSet presAssocID="{8CC289C3-FFE3-4DCC-8C65-178ED0768C4C}" presName="compNode" presStyleCnt="0"/>
      <dgm:spPr/>
    </dgm:pt>
    <dgm:pt modelId="{AA582E98-AA91-4BFE-81F9-2805872909C6}" type="pres">
      <dgm:prSet presAssocID="{8CC289C3-FFE3-4DCC-8C65-178ED0768C4C}" presName="bgRect" presStyleLbl="bgShp" presStyleIdx="0" presStyleCnt="4"/>
      <dgm:spPr/>
    </dgm:pt>
    <dgm:pt modelId="{8D79329B-A53D-4DAD-923F-BEADEE43D67E}" type="pres">
      <dgm:prSet presAssocID="{8CC289C3-FFE3-4DCC-8C65-178ED0768C4C}"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Baby"/>
        </a:ext>
      </dgm:extLst>
    </dgm:pt>
    <dgm:pt modelId="{9D3B5534-3529-478F-8E78-C9B5D17C1750}" type="pres">
      <dgm:prSet presAssocID="{8CC289C3-FFE3-4DCC-8C65-178ED0768C4C}" presName="spaceRect" presStyleCnt="0"/>
      <dgm:spPr/>
    </dgm:pt>
    <dgm:pt modelId="{E94FF988-3CD0-4100-B0D7-E77800445235}" type="pres">
      <dgm:prSet presAssocID="{8CC289C3-FFE3-4DCC-8C65-178ED0768C4C}" presName="parTx" presStyleLbl="revTx" presStyleIdx="0" presStyleCnt="4">
        <dgm:presLayoutVars>
          <dgm:chMax val="0"/>
          <dgm:chPref val="0"/>
        </dgm:presLayoutVars>
      </dgm:prSet>
      <dgm:spPr/>
    </dgm:pt>
    <dgm:pt modelId="{2F05968F-785C-4418-82E9-F247EE7EE603}" type="pres">
      <dgm:prSet presAssocID="{4B10EF96-F1F2-42E1-9017-21B77CFFC7E0}" presName="sibTrans" presStyleCnt="0"/>
      <dgm:spPr/>
    </dgm:pt>
    <dgm:pt modelId="{15B9D872-70CF-411A-BFA5-3FDCE0339E80}" type="pres">
      <dgm:prSet presAssocID="{0F97904E-5B7F-4832-9CA4-4D9C687E3F75}" presName="compNode" presStyleCnt="0"/>
      <dgm:spPr/>
    </dgm:pt>
    <dgm:pt modelId="{81F916DE-13A8-45A6-B6BB-C6211622A778}" type="pres">
      <dgm:prSet presAssocID="{0F97904E-5B7F-4832-9CA4-4D9C687E3F75}" presName="bgRect" presStyleLbl="bgShp" presStyleIdx="1" presStyleCnt="4"/>
      <dgm:spPr/>
    </dgm:pt>
    <dgm:pt modelId="{08219EA5-9BD9-41CE-8A53-F73605E5816A}" type="pres">
      <dgm:prSet presAssocID="{0F97904E-5B7F-4832-9CA4-4D9C687E3F75}"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encil"/>
        </a:ext>
      </dgm:extLst>
    </dgm:pt>
    <dgm:pt modelId="{078FD011-E427-4D7A-A174-3F4FCD6D823A}" type="pres">
      <dgm:prSet presAssocID="{0F97904E-5B7F-4832-9CA4-4D9C687E3F75}" presName="spaceRect" presStyleCnt="0"/>
      <dgm:spPr/>
    </dgm:pt>
    <dgm:pt modelId="{AD3AFD79-3B23-4BE3-99AE-0BD225379760}" type="pres">
      <dgm:prSet presAssocID="{0F97904E-5B7F-4832-9CA4-4D9C687E3F75}" presName="parTx" presStyleLbl="revTx" presStyleIdx="1" presStyleCnt="4">
        <dgm:presLayoutVars>
          <dgm:chMax val="0"/>
          <dgm:chPref val="0"/>
        </dgm:presLayoutVars>
      </dgm:prSet>
      <dgm:spPr/>
    </dgm:pt>
    <dgm:pt modelId="{B7050878-AA02-4D4E-8371-43153FD1E78A}" type="pres">
      <dgm:prSet presAssocID="{F2EE5191-B2C5-43D1-B7E4-5B6BA9248D5B}" presName="sibTrans" presStyleCnt="0"/>
      <dgm:spPr/>
    </dgm:pt>
    <dgm:pt modelId="{1CC0DD78-ECB0-4962-9BC5-9A4DD39877D2}" type="pres">
      <dgm:prSet presAssocID="{51852006-DB7E-4EA7-A42D-41C69581B7D6}" presName="compNode" presStyleCnt="0"/>
      <dgm:spPr/>
    </dgm:pt>
    <dgm:pt modelId="{B6B83FA3-7548-4C85-A1F8-37D4EBE6AAC7}" type="pres">
      <dgm:prSet presAssocID="{51852006-DB7E-4EA7-A42D-41C69581B7D6}" presName="bgRect" presStyleLbl="bgShp" presStyleIdx="2" presStyleCnt="4"/>
      <dgm:spPr/>
    </dgm:pt>
    <dgm:pt modelId="{B4430354-6745-4D88-B523-9E6B94380654}" type="pres">
      <dgm:prSet presAssocID="{51852006-DB7E-4EA7-A42D-41C69581B7D6}" presName="iconRect" presStyleLbl="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Newspaper"/>
        </a:ext>
      </dgm:extLst>
    </dgm:pt>
    <dgm:pt modelId="{6205B606-382E-44E2-9E66-0AB9766255A6}" type="pres">
      <dgm:prSet presAssocID="{51852006-DB7E-4EA7-A42D-41C69581B7D6}" presName="spaceRect" presStyleCnt="0"/>
      <dgm:spPr/>
    </dgm:pt>
    <dgm:pt modelId="{6509B5A5-9972-483B-9FB3-288C6BF789D3}" type="pres">
      <dgm:prSet presAssocID="{51852006-DB7E-4EA7-A42D-41C69581B7D6}" presName="parTx" presStyleLbl="revTx" presStyleIdx="2" presStyleCnt="4">
        <dgm:presLayoutVars>
          <dgm:chMax val="0"/>
          <dgm:chPref val="0"/>
        </dgm:presLayoutVars>
      </dgm:prSet>
      <dgm:spPr/>
    </dgm:pt>
    <dgm:pt modelId="{C775B17F-BA2C-40F8-B410-181774077674}" type="pres">
      <dgm:prSet presAssocID="{6C5250F0-B9F5-412A-A416-5D4663740E22}" presName="sibTrans" presStyleCnt="0"/>
      <dgm:spPr/>
    </dgm:pt>
    <dgm:pt modelId="{05DE98EE-7A38-49B6-B8E5-2CB86FEF790B}" type="pres">
      <dgm:prSet presAssocID="{71DBF5BF-FBEE-4AE8-BB11-277E778DB1DA}" presName="compNode" presStyleCnt="0"/>
      <dgm:spPr/>
    </dgm:pt>
    <dgm:pt modelId="{3F705EDB-1513-47AE-B69E-6D654EF3BB2C}" type="pres">
      <dgm:prSet presAssocID="{71DBF5BF-FBEE-4AE8-BB11-277E778DB1DA}" presName="bgRect" presStyleLbl="bgShp" presStyleIdx="3" presStyleCnt="4"/>
      <dgm:spPr/>
    </dgm:pt>
    <dgm:pt modelId="{283B1910-DC12-40AC-8471-26E230A32940}" type="pres">
      <dgm:prSet presAssocID="{71DBF5BF-FBEE-4AE8-BB11-277E778DB1DA}"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User"/>
        </a:ext>
      </dgm:extLst>
    </dgm:pt>
    <dgm:pt modelId="{58F8DEBB-C5F9-47A0-AA49-88679ECD343C}" type="pres">
      <dgm:prSet presAssocID="{71DBF5BF-FBEE-4AE8-BB11-277E778DB1DA}" presName="spaceRect" presStyleCnt="0"/>
      <dgm:spPr/>
    </dgm:pt>
    <dgm:pt modelId="{82C16FF8-6E52-412E-A5E7-6E22D84C6515}" type="pres">
      <dgm:prSet presAssocID="{71DBF5BF-FBEE-4AE8-BB11-277E778DB1DA}" presName="parTx" presStyleLbl="revTx" presStyleIdx="3" presStyleCnt="4">
        <dgm:presLayoutVars>
          <dgm:chMax val="0"/>
          <dgm:chPref val="0"/>
        </dgm:presLayoutVars>
      </dgm:prSet>
      <dgm:spPr/>
    </dgm:pt>
  </dgm:ptLst>
  <dgm:cxnLst>
    <dgm:cxn modelId="{515E4810-0027-430A-9226-B96C13E4DB72}" srcId="{6094F02F-8780-4041-9E73-0C23305BEEEF}" destId="{0F97904E-5B7F-4832-9CA4-4D9C687E3F75}" srcOrd="1" destOrd="0" parTransId="{F269DB3A-7216-44B1-93D9-E27187227204}" sibTransId="{F2EE5191-B2C5-43D1-B7E4-5B6BA9248D5B}"/>
    <dgm:cxn modelId="{2959332D-7B7E-4593-8899-6F0996CE30EF}" srcId="{6094F02F-8780-4041-9E73-0C23305BEEEF}" destId="{71DBF5BF-FBEE-4AE8-BB11-277E778DB1DA}" srcOrd="3" destOrd="0" parTransId="{A43E2372-FFBD-49E1-9BB3-55451B8CDA1C}" sibTransId="{4B041E09-5F80-4E87-872D-16BD8AF0B159}"/>
    <dgm:cxn modelId="{E119B248-F029-4814-9282-F88D3A22A379}" srcId="{6094F02F-8780-4041-9E73-0C23305BEEEF}" destId="{8CC289C3-FFE3-4DCC-8C65-178ED0768C4C}" srcOrd="0" destOrd="0" parTransId="{0D35AB33-4B13-4330-B473-1C1AC2AE9471}" sibTransId="{4B10EF96-F1F2-42E1-9017-21B77CFFC7E0}"/>
    <dgm:cxn modelId="{4E5DF76A-5C1A-4608-B91B-C2EC9B083BC9}" type="presOf" srcId="{0F97904E-5B7F-4832-9CA4-4D9C687E3F75}" destId="{AD3AFD79-3B23-4BE3-99AE-0BD225379760}" srcOrd="0" destOrd="0" presId="urn:microsoft.com/office/officeart/2018/2/layout/IconVerticalSolidList"/>
    <dgm:cxn modelId="{005C00BA-5C31-4C13-98DF-DA08FDCB6912}" type="presOf" srcId="{71DBF5BF-FBEE-4AE8-BB11-277E778DB1DA}" destId="{82C16FF8-6E52-412E-A5E7-6E22D84C6515}" srcOrd="0" destOrd="0" presId="urn:microsoft.com/office/officeart/2018/2/layout/IconVerticalSolidList"/>
    <dgm:cxn modelId="{E6B942D5-2324-4084-A1A5-FC1A117FEE71}" type="presOf" srcId="{6094F02F-8780-4041-9E73-0C23305BEEEF}" destId="{AA17443A-7828-404D-9A62-A100CCED307A}" srcOrd="0" destOrd="0" presId="urn:microsoft.com/office/officeart/2018/2/layout/IconVerticalSolidList"/>
    <dgm:cxn modelId="{C2CFA6EE-8910-48E6-8B86-89540340D7CD}" srcId="{6094F02F-8780-4041-9E73-0C23305BEEEF}" destId="{51852006-DB7E-4EA7-A42D-41C69581B7D6}" srcOrd="2" destOrd="0" parTransId="{0B052F11-F4E5-4D06-941A-2B0539F69FE2}" sibTransId="{6C5250F0-B9F5-412A-A416-5D4663740E22}"/>
    <dgm:cxn modelId="{243DE6F0-C733-49EF-905A-BA520922E51F}" type="presOf" srcId="{51852006-DB7E-4EA7-A42D-41C69581B7D6}" destId="{6509B5A5-9972-483B-9FB3-288C6BF789D3}" srcOrd="0" destOrd="0" presId="urn:microsoft.com/office/officeart/2018/2/layout/IconVerticalSolidList"/>
    <dgm:cxn modelId="{E2AD5CF8-A0D1-48CE-89BB-6336F0B69E9B}" type="presOf" srcId="{8CC289C3-FFE3-4DCC-8C65-178ED0768C4C}" destId="{E94FF988-3CD0-4100-B0D7-E77800445235}" srcOrd="0" destOrd="0" presId="urn:microsoft.com/office/officeart/2018/2/layout/IconVerticalSolidList"/>
    <dgm:cxn modelId="{3FCAB789-FEF9-499B-9B77-2EAB7465E12F}" type="presParOf" srcId="{AA17443A-7828-404D-9A62-A100CCED307A}" destId="{F889F82B-7664-409B-96E7-B882CD3A3708}" srcOrd="0" destOrd="0" presId="urn:microsoft.com/office/officeart/2018/2/layout/IconVerticalSolidList"/>
    <dgm:cxn modelId="{69458875-1842-4DE5-A064-30E3C57A068C}" type="presParOf" srcId="{F889F82B-7664-409B-96E7-B882CD3A3708}" destId="{AA582E98-AA91-4BFE-81F9-2805872909C6}" srcOrd="0" destOrd="0" presId="urn:microsoft.com/office/officeart/2018/2/layout/IconVerticalSolidList"/>
    <dgm:cxn modelId="{5AA91A4A-7681-4001-AE38-011FF343C414}" type="presParOf" srcId="{F889F82B-7664-409B-96E7-B882CD3A3708}" destId="{8D79329B-A53D-4DAD-923F-BEADEE43D67E}" srcOrd="1" destOrd="0" presId="urn:microsoft.com/office/officeart/2018/2/layout/IconVerticalSolidList"/>
    <dgm:cxn modelId="{670FC846-7D72-4BFF-BDF6-67E8F604084F}" type="presParOf" srcId="{F889F82B-7664-409B-96E7-B882CD3A3708}" destId="{9D3B5534-3529-478F-8E78-C9B5D17C1750}" srcOrd="2" destOrd="0" presId="urn:microsoft.com/office/officeart/2018/2/layout/IconVerticalSolidList"/>
    <dgm:cxn modelId="{E9E7ED7B-B62C-480E-8DB8-BF4659A2AF30}" type="presParOf" srcId="{F889F82B-7664-409B-96E7-B882CD3A3708}" destId="{E94FF988-3CD0-4100-B0D7-E77800445235}" srcOrd="3" destOrd="0" presId="urn:microsoft.com/office/officeart/2018/2/layout/IconVerticalSolidList"/>
    <dgm:cxn modelId="{C5C9BED4-67B2-49AB-A999-F6C38946B629}" type="presParOf" srcId="{AA17443A-7828-404D-9A62-A100CCED307A}" destId="{2F05968F-785C-4418-82E9-F247EE7EE603}" srcOrd="1" destOrd="0" presId="urn:microsoft.com/office/officeart/2018/2/layout/IconVerticalSolidList"/>
    <dgm:cxn modelId="{56D919E1-1010-47E5-B822-33195FFE35EF}" type="presParOf" srcId="{AA17443A-7828-404D-9A62-A100CCED307A}" destId="{15B9D872-70CF-411A-BFA5-3FDCE0339E80}" srcOrd="2" destOrd="0" presId="urn:microsoft.com/office/officeart/2018/2/layout/IconVerticalSolidList"/>
    <dgm:cxn modelId="{F88BD171-5AFF-471E-91B1-B9706E68BB7F}" type="presParOf" srcId="{15B9D872-70CF-411A-BFA5-3FDCE0339E80}" destId="{81F916DE-13A8-45A6-B6BB-C6211622A778}" srcOrd="0" destOrd="0" presId="urn:microsoft.com/office/officeart/2018/2/layout/IconVerticalSolidList"/>
    <dgm:cxn modelId="{A3EAD2C0-4D89-45BB-ABB1-54986C562D8E}" type="presParOf" srcId="{15B9D872-70CF-411A-BFA5-3FDCE0339E80}" destId="{08219EA5-9BD9-41CE-8A53-F73605E5816A}" srcOrd="1" destOrd="0" presId="urn:microsoft.com/office/officeart/2018/2/layout/IconVerticalSolidList"/>
    <dgm:cxn modelId="{7F635A07-4905-4D22-87E0-F397F1780FDC}" type="presParOf" srcId="{15B9D872-70CF-411A-BFA5-3FDCE0339E80}" destId="{078FD011-E427-4D7A-A174-3F4FCD6D823A}" srcOrd="2" destOrd="0" presId="urn:microsoft.com/office/officeart/2018/2/layout/IconVerticalSolidList"/>
    <dgm:cxn modelId="{3CA95F59-A6F1-4030-A8F9-9029DC7AA1ED}" type="presParOf" srcId="{15B9D872-70CF-411A-BFA5-3FDCE0339E80}" destId="{AD3AFD79-3B23-4BE3-99AE-0BD225379760}" srcOrd="3" destOrd="0" presId="urn:microsoft.com/office/officeart/2018/2/layout/IconVerticalSolidList"/>
    <dgm:cxn modelId="{A9421A00-8F3A-40BA-B6AA-2C27C849C078}" type="presParOf" srcId="{AA17443A-7828-404D-9A62-A100CCED307A}" destId="{B7050878-AA02-4D4E-8371-43153FD1E78A}" srcOrd="3" destOrd="0" presId="urn:microsoft.com/office/officeart/2018/2/layout/IconVerticalSolidList"/>
    <dgm:cxn modelId="{4214B1F0-655E-4F47-A883-22B7E1F2CA45}" type="presParOf" srcId="{AA17443A-7828-404D-9A62-A100CCED307A}" destId="{1CC0DD78-ECB0-4962-9BC5-9A4DD39877D2}" srcOrd="4" destOrd="0" presId="urn:microsoft.com/office/officeart/2018/2/layout/IconVerticalSolidList"/>
    <dgm:cxn modelId="{DD7F63F4-4BBC-4E0E-A477-9A72A0330F8C}" type="presParOf" srcId="{1CC0DD78-ECB0-4962-9BC5-9A4DD39877D2}" destId="{B6B83FA3-7548-4C85-A1F8-37D4EBE6AAC7}" srcOrd="0" destOrd="0" presId="urn:microsoft.com/office/officeart/2018/2/layout/IconVerticalSolidList"/>
    <dgm:cxn modelId="{C4D950C9-513D-4038-90AD-4CF555D4101E}" type="presParOf" srcId="{1CC0DD78-ECB0-4962-9BC5-9A4DD39877D2}" destId="{B4430354-6745-4D88-B523-9E6B94380654}" srcOrd="1" destOrd="0" presId="urn:microsoft.com/office/officeart/2018/2/layout/IconVerticalSolidList"/>
    <dgm:cxn modelId="{39748EF9-675B-476B-A632-B56EE976CEBB}" type="presParOf" srcId="{1CC0DD78-ECB0-4962-9BC5-9A4DD39877D2}" destId="{6205B606-382E-44E2-9E66-0AB9766255A6}" srcOrd="2" destOrd="0" presId="urn:microsoft.com/office/officeart/2018/2/layout/IconVerticalSolidList"/>
    <dgm:cxn modelId="{28FE2EEB-9ADF-4E41-B325-A5C39F0DDF78}" type="presParOf" srcId="{1CC0DD78-ECB0-4962-9BC5-9A4DD39877D2}" destId="{6509B5A5-9972-483B-9FB3-288C6BF789D3}" srcOrd="3" destOrd="0" presId="urn:microsoft.com/office/officeart/2018/2/layout/IconVerticalSolidList"/>
    <dgm:cxn modelId="{B6DD4BC3-05F4-4D44-9728-9849889B1F34}" type="presParOf" srcId="{AA17443A-7828-404D-9A62-A100CCED307A}" destId="{C775B17F-BA2C-40F8-B410-181774077674}" srcOrd="5" destOrd="0" presId="urn:microsoft.com/office/officeart/2018/2/layout/IconVerticalSolidList"/>
    <dgm:cxn modelId="{CE27AB2A-E1DF-4958-9581-238E3FC19F62}" type="presParOf" srcId="{AA17443A-7828-404D-9A62-A100CCED307A}" destId="{05DE98EE-7A38-49B6-B8E5-2CB86FEF790B}" srcOrd="6" destOrd="0" presId="urn:microsoft.com/office/officeart/2018/2/layout/IconVerticalSolidList"/>
    <dgm:cxn modelId="{C27F27A1-41F5-45E0-A8A2-18B9CFCE3A80}" type="presParOf" srcId="{05DE98EE-7A38-49B6-B8E5-2CB86FEF790B}" destId="{3F705EDB-1513-47AE-B69E-6D654EF3BB2C}" srcOrd="0" destOrd="0" presId="urn:microsoft.com/office/officeart/2018/2/layout/IconVerticalSolidList"/>
    <dgm:cxn modelId="{051B7400-1A63-40C6-8C6E-1DF98C5747C6}" type="presParOf" srcId="{05DE98EE-7A38-49B6-B8E5-2CB86FEF790B}" destId="{283B1910-DC12-40AC-8471-26E230A32940}" srcOrd="1" destOrd="0" presId="urn:microsoft.com/office/officeart/2018/2/layout/IconVerticalSolidList"/>
    <dgm:cxn modelId="{4E590D45-9654-4FD0-8090-78E772243AE1}" type="presParOf" srcId="{05DE98EE-7A38-49B6-B8E5-2CB86FEF790B}" destId="{58F8DEBB-C5F9-47A0-AA49-88679ECD343C}" srcOrd="2" destOrd="0" presId="urn:microsoft.com/office/officeart/2018/2/layout/IconVerticalSolidList"/>
    <dgm:cxn modelId="{5F8F92BC-F27A-4430-9705-9CEC1F32EC9F}" type="presParOf" srcId="{05DE98EE-7A38-49B6-B8E5-2CB86FEF790B}" destId="{82C16FF8-6E52-412E-A5E7-6E22D84C6515}"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38A4E6D-9886-4D54-9EA8-515C0FAD496D}" type="doc">
      <dgm:prSet loTypeId="urn:microsoft.com/office/officeart/2018/2/layout/IconVerticalSolidList" loCatId="icon" qsTypeId="urn:microsoft.com/office/officeart/2005/8/quickstyle/simple4" qsCatId="simple" csTypeId="urn:microsoft.com/office/officeart/2018/5/colors/Iconchunking_neutralicontext_colorful1" csCatId="colorful" phldr="1"/>
      <dgm:spPr/>
      <dgm:t>
        <a:bodyPr/>
        <a:lstStyle/>
        <a:p>
          <a:endParaRPr lang="en-US"/>
        </a:p>
      </dgm:t>
    </dgm:pt>
    <dgm:pt modelId="{C776EE24-0011-48E6-9887-B7DBA11AC308}">
      <dgm:prSet/>
      <dgm:spPr/>
      <dgm:t>
        <a:bodyPr/>
        <a:lstStyle/>
        <a:p>
          <a:r>
            <a:rPr lang="en-US"/>
            <a:t>Fewer facilities housing vulnerable populations will make direct facility-level (schools, clinics, etc.) interventions more manageable</a:t>
          </a:r>
        </a:p>
      </dgm:t>
    </dgm:pt>
    <dgm:pt modelId="{D2685E9C-1B68-467A-A1FE-DBE0DFCA1B1F}" type="parTrans" cxnId="{4AC6C05A-65E1-4197-B1F8-80911917897B}">
      <dgm:prSet/>
      <dgm:spPr/>
      <dgm:t>
        <a:bodyPr/>
        <a:lstStyle/>
        <a:p>
          <a:endParaRPr lang="en-US"/>
        </a:p>
      </dgm:t>
    </dgm:pt>
    <dgm:pt modelId="{3E2EE71E-4F8B-4021-B5AD-9AC5854A525B}" type="sibTrans" cxnId="{4AC6C05A-65E1-4197-B1F8-80911917897B}">
      <dgm:prSet/>
      <dgm:spPr/>
      <dgm:t>
        <a:bodyPr/>
        <a:lstStyle/>
        <a:p>
          <a:endParaRPr lang="en-US"/>
        </a:p>
      </dgm:t>
    </dgm:pt>
    <dgm:pt modelId="{AB62ACC4-950B-405A-ADC9-C06170C9D45A}">
      <dgm:prSet/>
      <dgm:spPr/>
      <dgm:t>
        <a:bodyPr/>
        <a:lstStyle/>
        <a:p>
          <a:r>
            <a:rPr lang="en-US"/>
            <a:t>With smaller populations, direct interventions for highly vulnerable individuals may be more manageable</a:t>
          </a:r>
        </a:p>
      </dgm:t>
    </dgm:pt>
    <dgm:pt modelId="{506931DC-EF01-4D2B-BBEF-659B1A3E9C0F}" type="parTrans" cxnId="{ED73829D-05FE-47C8-AFD1-7A2CC19E464B}">
      <dgm:prSet/>
      <dgm:spPr/>
      <dgm:t>
        <a:bodyPr/>
        <a:lstStyle/>
        <a:p>
          <a:endParaRPr lang="en-US"/>
        </a:p>
      </dgm:t>
    </dgm:pt>
    <dgm:pt modelId="{886671B8-3435-4954-95A7-50C3D0FD074E}" type="sibTrans" cxnId="{ED73829D-05FE-47C8-AFD1-7A2CC19E464B}">
      <dgm:prSet/>
      <dgm:spPr/>
      <dgm:t>
        <a:bodyPr/>
        <a:lstStyle/>
        <a:p>
          <a:endParaRPr lang="en-US"/>
        </a:p>
      </dgm:t>
    </dgm:pt>
    <dgm:pt modelId="{2FCBD255-CA53-49AD-9C39-1EE2CEE79F0D}">
      <dgm:prSet/>
      <dgm:spPr/>
      <dgm:t>
        <a:bodyPr/>
        <a:lstStyle/>
        <a:p>
          <a:r>
            <a:rPr lang="en-US"/>
            <a:t>Closer knit communities help each other</a:t>
          </a:r>
        </a:p>
      </dgm:t>
    </dgm:pt>
    <dgm:pt modelId="{E3594C93-FE92-482F-A141-9CF022B73EEF}" type="parTrans" cxnId="{2F631667-B568-4E55-B2EE-5541788871F7}">
      <dgm:prSet/>
      <dgm:spPr/>
      <dgm:t>
        <a:bodyPr/>
        <a:lstStyle/>
        <a:p>
          <a:endParaRPr lang="en-US"/>
        </a:p>
      </dgm:t>
    </dgm:pt>
    <dgm:pt modelId="{FE4F92A6-BDA9-4680-BB0F-96C47A601B14}" type="sibTrans" cxnId="{2F631667-B568-4E55-B2EE-5541788871F7}">
      <dgm:prSet/>
      <dgm:spPr/>
      <dgm:t>
        <a:bodyPr/>
        <a:lstStyle/>
        <a:p>
          <a:endParaRPr lang="en-US"/>
        </a:p>
      </dgm:t>
    </dgm:pt>
    <dgm:pt modelId="{DB7C8272-8764-4900-B094-A781F4463B16}">
      <dgm:prSet/>
      <dgm:spPr/>
      <dgm:t>
        <a:bodyPr/>
        <a:lstStyle/>
        <a:p>
          <a:r>
            <a:rPr lang="en-US"/>
            <a:t>Community meetings grab a larger swath of the population</a:t>
          </a:r>
        </a:p>
      </dgm:t>
    </dgm:pt>
    <dgm:pt modelId="{7A099F50-2D06-4244-9BF2-ABB306D8E331}" type="parTrans" cxnId="{3E13B30E-2454-412F-9635-1254AA5EDB08}">
      <dgm:prSet/>
      <dgm:spPr/>
      <dgm:t>
        <a:bodyPr/>
        <a:lstStyle/>
        <a:p>
          <a:endParaRPr lang="en-US"/>
        </a:p>
      </dgm:t>
    </dgm:pt>
    <dgm:pt modelId="{C495BD05-3397-4AE2-9EAA-DBBF3BDC6CCE}" type="sibTrans" cxnId="{3E13B30E-2454-412F-9635-1254AA5EDB08}">
      <dgm:prSet/>
      <dgm:spPr/>
      <dgm:t>
        <a:bodyPr/>
        <a:lstStyle/>
        <a:p>
          <a:endParaRPr lang="en-US"/>
        </a:p>
      </dgm:t>
    </dgm:pt>
    <dgm:pt modelId="{82692310-14A2-4D4F-9F9D-F05EAA4E3743}">
      <dgm:prSet/>
      <dgm:spPr/>
      <dgm:t>
        <a:bodyPr/>
        <a:lstStyle/>
        <a:p>
          <a:r>
            <a:rPr lang="en-US"/>
            <a:t>Word of mouth can be an effective messaging tool - community members will spread messages and generosity</a:t>
          </a:r>
        </a:p>
      </dgm:t>
    </dgm:pt>
    <dgm:pt modelId="{861C6030-E95F-4B4F-B6CC-045B371FA64D}" type="parTrans" cxnId="{C9651855-6672-478D-BD25-6012A3DB53A3}">
      <dgm:prSet/>
      <dgm:spPr/>
      <dgm:t>
        <a:bodyPr/>
        <a:lstStyle/>
        <a:p>
          <a:endParaRPr lang="en-US"/>
        </a:p>
      </dgm:t>
    </dgm:pt>
    <dgm:pt modelId="{A4303351-AB9D-4F00-9F3C-FD5175668461}" type="sibTrans" cxnId="{C9651855-6672-478D-BD25-6012A3DB53A3}">
      <dgm:prSet/>
      <dgm:spPr/>
      <dgm:t>
        <a:bodyPr/>
        <a:lstStyle/>
        <a:p>
          <a:endParaRPr lang="en-US"/>
        </a:p>
      </dgm:t>
    </dgm:pt>
    <dgm:pt modelId="{4DC56E15-D599-4809-8893-89B3BB0056DE}" type="pres">
      <dgm:prSet presAssocID="{E38A4E6D-9886-4D54-9EA8-515C0FAD496D}" presName="root" presStyleCnt="0">
        <dgm:presLayoutVars>
          <dgm:dir/>
          <dgm:resizeHandles val="exact"/>
        </dgm:presLayoutVars>
      </dgm:prSet>
      <dgm:spPr/>
    </dgm:pt>
    <dgm:pt modelId="{ADAA16B8-A85F-4CA1-8DB6-9C26A1CDE16B}" type="pres">
      <dgm:prSet presAssocID="{C776EE24-0011-48E6-9887-B7DBA11AC308}" presName="compNode" presStyleCnt="0"/>
      <dgm:spPr/>
    </dgm:pt>
    <dgm:pt modelId="{CF33E161-30A8-4141-ADED-B4A20590FDBF}" type="pres">
      <dgm:prSet presAssocID="{C776EE24-0011-48E6-9887-B7DBA11AC308}" presName="bgRect" presStyleLbl="bgShp" presStyleIdx="0" presStyleCnt="5"/>
      <dgm:spPr/>
    </dgm:pt>
    <dgm:pt modelId="{F6C1F3EE-0CB4-43FC-9DAC-8ACFA07AF664}" type="pres">
      <dgm:prSet presAssocID="{C776EE24-0011-48E6-9887-B7DBA11AC308}"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Lst>
          </a:blip>
          <a:stretch>
            <a:fillRect/>
          </a:stretch>
        </a:blipFill>
        <a:ln>
          <a:noFill/>
        </a:ln>
      </dgm:spPr>
      <dgm:extLst>
        <a:ext uri="{E40237B7-FDA0-4F09-8148-C483321AD2D9}">
          <dgm14:cNvPr xmlns:dgm14="http://schemas.microsoft.com/office/drawing/2010/diagram" id="0" name="" descr="Home"/>
        </a:ext>
      </dgm:extLst>
    </dgm:pt>
    <dgm:pt modelId="{CA2CAF65-0A7E-4247-96DE-8AF606EDE4A3}" type="pres">
      <dgm:prSet presAssocID="{C776EE24-0011-48E6-9887-B7DBA11AC308}" presName="spaceRect" presStyleCnt="0"/>
      <dgm:spPr/>
    </dgm:pt>
    <dgm:pt modelId="{4A914219-C73D-4322-98DD-10AF9C6B50C5}" type="pres">
      <dgm:prSet presAssocID="{C776EE24-0011-48E6-9887-B7DBA11AC308}" presName="parTx" presStyleLbl="revTx" presStyleIdx="0" presStyleCnt="5">
        <dgm:presLayoutVars>
          <dgm:chMax val="0"/>
          <dgm:chPref val="0"/>
        </dgm:presLayoutVars>
      </dgm:prSet>
      <dgm:spPr/>
    </dgm:pt>
    <dgm:pt modelId="{66B4A028-6D81-4B84-9044-BD9770C01CDC}" type="pres">
      <dgm:prSet presAssocID="{3E2EE71E-4F8B-4021-B5AD-9AC5854A525B}" presName="sibTrans" presStyleCnt="0"/>
      <dgm:spPr/>
    </dgm:pt>
    <dgm:pt modelId="{408946D4-BA2E-4C88-8FBB-8CCBDAE80223}" type="pres">
      <dgm:prSet presAssocID="{AB62ACC4-950B-405A-ADC9-C06170C9D45A}" presName="compNode" presStyleCnt="0"/>
      <dgm:spPr/>
    </dgm:pt>
    <dgm:pt modelId="{D32735BC-BE14-41B7-BFC5-32BCC81FAD64}" type="pres">
      <dgm:prSet presAssocID="{AB62ACC4-950B-405A-ADC9-C06170C9D45A}" presName="bgRect" presStyleLbl="bgShp" presStyleIdx="1" presStyleCnt="5"/>
      <dgm:spPr/>
    </dgm:pt>
    <dgm:pt modelId="{B632EAD7-3788-4418-8841-3F708C6B4B3E}" type="pres">
      <dgm:prSet presAssocID="{AB62ACC4-950B-405A-ADC9-C06170C9D45A}" presName="iconRect" presStyleLbl="node1" presStyleIdx="1" presStyleCnt="5"/>
      <dgm:spPr>
        <a:blipFill>
          <a:blip xmlns:r="http://schemas.openxmlformats.org/officeDocument/2006/relationships" r:embed="rId2">
            <a:extLst>
              <a:ext uri="{28A0092B-C50C-407E-A947-70E740481C1C}">
                <a14:useLocalDpi xmlns:a14="http://schemas.microsoft.com/office/drawing/2010/main" val="0"/>
              </a:ext>
            </a:extLst>
          </a:blip>
          <a:stretch>
            <a:fillRect/>
          </a:stretch>
        </a:blipFill>
        <a:ln>
          <a:noFill/>
        </a:ln>
      </dgm:spPr>
      <dgm:extLst>
        <a:ext uri="{E40237B7-FDA0-4F09-8148-C483321AD2D9}">
          <dgm14:cNvPr xmlns:dgm14="http://schemas.microsoft.com/office/drawing/2010/diagram" id="0" name="" descr="Group"/>
        </a:ext>
      </dgm:extLst>
    </dgm:pt>
    <dgm:pt modelId="{1485F524-8CE6-4202-9199-6A2A1CC9C8F5}" type="pres">
      <dgm:prSet presAssocID="{AB62ACC4-950B-405A-ADC9-C06170C9D45A}" presName="spaceRect" presStyleCnt="0"/>
      <dgm:spPr/>
    </dgm:pt>
    <dgm:pt modelId="{5014CE66-F81C-43AF-8877-D2241C6E25AA}" type="pres">
      <dgm:prSet presAssocID="{AB62ACC4-950B-405A-ADC9-C06170C9D45A}" presName="parTx" presStyleLbl="revTx" presStyleIdx="1" presStyleCnt="5">
        <dgm:presLayoutVars>
          <dgm:chMax val="0"/>
          <dgm:chPref val="0"/>
        </dgm:presLayoutVars>
      </dgm:prSet>
      <dgm:spPr/>
    </dgm:pt>
    <dgm:pt modelId="{52F0F091-2E1D-443F-9CC6-1B289B5CB211}" type="pres">
      <dgm:prSet presAssocID="{886671B8-3435-4954-95A7-50C3D0FD074E}" presName="sibTrans" presStyleCnt="0"/>
      <dgm:spPr/>
    </dgm:pt>
    <dgm:pt modelId="{689FB0C0-6A8F-4C23-8AEB-A591F1983EE8}" type="pres">
      <dgm:prSet presAssocID="{2FCBD255-CA53-49AD-9C39-1EE2CEE79F0D}" presName="compNode" presStyleCnt="0"/>
      <dgm:spPr/>
    </dgm:pt>
    <dgm:pt modelId="{B3742B14-675E-48A7-BD7E-4565D6FE55C9}" type="pres">
      <dgm:prSet presAssocID="{2FCBD255-CA53-49AD-9C39-1EE2CEE79F0D}" presName="bgRect" presStyleLbl="bgShp" presStyleIdx="2" presStyleCnt="5"/>
      <dgm:spPr/>
    </dgm:pt>
    <dgm:pt modelId="{DF8E9626-A99A-4A7B-A32F-10A735A31678}" type="pres">
      <dgm:prSet presAssocID="{2FCBD255-CA53-49AD-9C39-1EE2CEE79F0D}" presName="iconRect" presStyleLbl="node1" presStyleIdx="2" presStyleCnt="5"/>
      <dgm:spPr>
        <a:blipFill>
          <a:blip xmlns:r="http://schemas.openxmlformats.org/officeDocument/2006/relationships" r:embed="rId3">
            <a:extLst>
              <a:ext uri="{28A0092B-C50C-407E-A947-70E740481C1C}">
                <a14:useLocalDpi xmlns:a14="http://schemas.microsoft.com/office/drawing/2010/main" val="0"/>
              </a:ext>
            </a:extLst>
          </a:blip>
          <a:stretch>
            <a:fillRect/>
          </a:stretch>
        </a:blipFill>
        <a:ln>
          <a:noFill/>
        </a:ln>
      </dgm:spPr>
      <dgm:extLst>
        <a:ext uri="{E40237B7-FDA0-4F09-8148-C483321AD2D9}">
          <dgm14:cNvPr xmlns:dgm14="http://schemas.microsoft.com/office/drawing/2010/diagram" id="0" name="" descr="Handshake"/>
        </a:ext>
      </dgm:extLst>
    </dgm:pt>
    <dgm:pt modelId="{5DFBBB29-0045-4244-886A-539CDC0CB497}" type="pres">
      <dgm:prSet presAssocID="{2FCBD255-CA53-49AD-9C39-1EE2CEE79F0D}" presName="spaceRect" presStyleCnt="0"/>
      <dgm:spPr/>
    </dgm:pt>
    <dgm:pt modelId="{65D31C5D-69DA-46F4-96BA-B25EDC8EC26B}" type="pres">
      <dgm:prSet presAssocID="{2FCBD255-CA53-49AD-9C39-1EE2CEE79F0D}" presName="parTx" presStyleLbl="revTx" presStyleIdx="2" presStyleCnt="5">
        <dgm:presLayoutVars>
          <dgm:chMax val="0"/>
          <dgm:chPref val="0"/>
        </dgm:presLayoutVars>
      </dgm:prSet>
      <dgm:spPr/>
    </dgm:pt>
    <dgm:pt modelId="{315BDDD7-4541-4528-8AC9-2F1CF0DA14FB}" type="pres">
      <dgm:prSet presAssocID="{FE4F92A6-BDA9-4680-BB0F-96C47A601B14}" presName="sibTrans" presStyleCnt="0"/>
      <dgm:spPr/>
    </dgm:pt>
    <dgm:pt modelId="{96D7E972-BB2F-4CA3-8ACC-5441B7D5F7D3}" type="pres">
      <dgm:prSet presAssocID="{DB7C8272-8764-4900-B094-A781F4463B16}" presName="compNode" presStyleCnt="0"/>
      <dgm:spPr/>
    </dgm:pt>
    <dgm:pt modelId="{FEFD652C-C24F-49ED-A18E-2414A8141D3E}" type="pres">
      <dgm:prSet presAssocID="{DB7C8272-8764-4900-B094-A781F4463B16}" presName="bgRect" presStyleLbl="bgShp" presStyleIdx="3" presStyleCnt="5"/>
      <dgm:spPr/>
    </dgm:pt>
    <dgm:pt modelId="{74ED4322-2158-4F99-873C-5A3A8F8913DC}" type="pres">
      <dgm:prSet presAssocID="{DB7C8272-8764-4900-B094-A781F4463B16}" presName="iconRect" presStyleLbl="node1" presStyleIdx="3" presStyleCnt="5"/>
      <dgm:spPr>
        <a:blipFill>
          <a:blip xmlns:r="http://schemas.openxmlformats.org/officeDocument/2006/relationships" r:embed="rId4">
            <a:extLst>
              <a:ext uri="{28A0092B-C50C-407E-A947-70E740481C1C}">
                <a14:useLocalDpi xmlns:a14="http://schemas.microsoft.com/office/drawing/2010/main" val="0"/>
              </a:ext>
            </a:extLst>
          </a:blip>
          <a:stretch>
            <a:fillRect/>
          </a:stretch>
        </a:blipFill>
        <a:ln>
          <a:noFill/>
        </a:ln>
      </dgm:spPr>
      <dgm:extLst>
        <a:ext uri="{E40237B7-FDA0-4F09-8148-C483321AD2D9}">
          <dgm14:cNvPr xmlns:dgm14="http://schemas.microsoft.com/office/drawing/2010/diagram" id="0" name="" descr="Users"/>
        </a:ext>
      </dgm:extLst>
    </dgm:pt>
    <dgm:pt modelId="{2293D4DD-2E1C-41A7-8E9E-6F72698FF651}" type="pres">
      <dgm:prSet presAssocID="{DB7C8272-8764-4900-B094-A781F4463B16}" presName="spaceRect" presStyleCnt="0"/>
      <dgm:spPr/>
    </dgm:pt>
    <dgm:pt modelId="{5792B54A-BE43-4851-B976-BCC6E08F81FF}" type="pres">
      <dgm:prSet presAssocID="{DB7C8272-8764-4900-B094-A781F4463B16}" presName="parTx" presStyleLbl="revTx" presStyleIdx="3" presStyleCnt="5">
        <dgm:presLayoutVars>
          <dgm:chMax val="0"/>
          <dgm:chPref val="0"/>
        </dgm:presLayoutVars>
      </dgm:prSet>
      <dgm:spPr/>
    </dgm:pt>
    <dgm:pt modelId="{70FA5B56-D4F4-4E71-8EA5-D7B84F7DC4E8}" type="pres">
      <dgm:prSet presAssocID="{C495BD05-3397-4AE2-9EAA-DBBF3BDC6CCE}" presName="sibTrans" presStyleCnt="0"/>
      <dgm:spPr/>
    </dgm:pt>
    <dgm:pt modelId="{5EF78123-4368-4EDD-A1A2-06B73B3BA492}" type="pres">
      <dgm:prSet presAssocID="{82692310-14A2-4D4F-9F9D-F05EAA4E3743}" presName="compNode" presStyleCnt="0"/>
      <dgm:spPr/>
    </dgm:pt>
    <dgm:pt modelId="{4C4E160F-C7D6-4E38-96EC-B89ED3012512}" type="pres">
      <dgm:prSet presAssocID="{82692310-14A2-4D4F-9F9D-F05EAA4E3743}" presName="bgRect" presStyleLbl="bgShp" presStyleIdx="4" presStyleCnt="5"/>
      <dgm:spPr/>
    </dgm:pt>
    <dgm:pt modelId="{3F02BAAE-0148-47C6-8134-1C9E1AB6258B}" type="pres">
      <dgm:prSet presAssocID="{82692310-14A2-4D4F-9F9D-F05EAA4E3743}" presName="iconRect" presStyleLbl="node1" presStyleIdx="4" presStyleCnt="5"/>
      <dgm:spPr>
        <a:blipFill>
          <a:blip xmlns:r="http://schemas.openxmlformats.org/officeDocument/2006/relationships" r:embed="rId5">
            <a:extLst>
              <a:ext uri="{28A0092B-C50C-407E-A947-70E740481C1C}">
                <a14:useLocalDpi xmlns:a14="http://schemas.microsoft.com/office/drawing/2010/main" val="0"/>
              </a:ext>
            </a:extLst>
          </a:blip>
          <a:stretch>
            <a:fillRect/>
          </a:stretch>
        </a:blipFill>
        <a:ln>
          <a:noFill/>
        </a:ln>
      </dgm:spPr>
      <dgm:extLst>
        <a:ext uri="{E40237B7-FDA0-4F09-8148-C483321AD2D9}">
          <dgm14:cNvPr xmlns:dgm14="http://schemas.microsoft.com/office/drawing/2010/diagram" id="0" name="" descr="Chat"/>
        </a:ext>
      </dgm:extLst>
    </dgm:pt>
    <dgm:pt modelId="{9C22A2E3-68FB-4C65-AF4F-2120E94A5E75}" type="pres">
      <dgm:prSet presAssocID="{82692310-14A2-4D4F-9F9D-F05EAA4E3743}" presName="spaceRect" presStyleCnt="0"/>
      <dgm:spPr/>
    </dgm:pt>
    <dgm:pt modelId="{1EDA9A51-44D8-4143-908E-6E5AE4169D0A}" type="pres">
      <dgm:prSet presAssocID="{82692310-14A2-4D4F-9F9D-F05EAA4E3743}" presName="parTx" presStyleLbl="revTx" presStyleIdx="4" presStyleCnt="5">
        <dgm:presLayoutVars>
          <dgm:chMax val="0"/>
          <dgm:chPref val="0"/>
        </dgm:presLayoutVars>
      </dgm:prSet>
      <dgm:spPr/>
    </dgm:pt>
  </dgm:ptLst>
  <dgm:cxnLst>
    <dgm:cxn modelId="{3E13B30E-2454-412F-9635-1254AA5EDB08}" srcId="{E38A4E6D-9886-4D54-9EA8-515C0FAD496D}" destId="{DB7C8272-8764-4900-B094-A781F4463B16}" srcOrd="3" destOrd="0" parTransId="{7A099F50-2D06-4244-9BF2-ABB306D8E331}" sibTransId="{C495BD05-3397-4AE2-9EAA-DBBF3BDC6CCE}"/>
    <dgm:cxn modelId="{7D4D2B14-68EE-40B7-84E8-5C10AFCDAA82}" type="presOf" srcId="{AB62ACC4-950B-405A-ADC9-C06170C9D45A}" destId="{5014CE66-F81C-43AF-8877-D2241C6E25AA}" srcOrd="0" destOrd="0" presId="urn:microsoft.com/office/officeart/2018/2/layout/IconVerticalSolidList"/>
    <dgm:cxn modelId="{2F631667-B568-4E55-B2EE-5541788871F7}" srcId="{E38A4E6D-9886-4D54-9EA8-515C0FAD496D}" destId="{2FCBD255-CA53-49AD-9C39-1EE2CEE79F0D}" srcOrd="2" destOrd="0" parTransId="{E3594C93-FE92-482F-A141-9CF022B73EEF}" sibTransId="{FE4F92A6-BDA9-4680-BB0F-96C47A601B14}"/>
    <dgm:cxn modelId="{24334372-D04B-4863-8961-A4084BCDA788}" type="presOf" srcId="{DB7C8272-8764-4900-B094-A781F4463B16}" destId="{5792B54A-BE43-4851-B976-BCC6E08F81FF}" srcOrd="0" destOrd="0" presId="urn:microsoft.com/office/officeart/2018/2/layout/IconVerticalSolidList"/>
    <dgm:cxn modelId="{C9651855-6672-478D-BD25-6012A3DB53A3}" srcId="{E38A4E6D-9886-4D54-9EA8-515C0FAD496D}" destId="{82692310-14A2-4D4F-9F9D-F05EAA4E3743}" srcOrd="4" destOrd="0" parTransId="{861C6030-E95F-4B4F-B6CC-045B371FA64D}" sibTransId="{A4303351-AB9D-4F00-9F3C-FD5175668461}"/>
    <dgm:cxn modelId="{4AC6C05A-65E1-4197-B1F8-80911917897B}" srcId="{E38A4E6D-9886-4D54-9EA8-515C0FAD496D}" destId="{C776EE24-0011-48E6-9887-B7DBA11AC308}" srcOrd="0" destOrd="0" parTransId="{D2685E9C-1B68-467A-A1FE-DBE0DFCA1B1F}" sibTransId="{3E2EE71E-4F8B-4021-B5AD-9AC5854A525B}"/>
    <dgm:cxn modelId="{0DC8C67D-BAAA-47E3-AFD7-34441234AC4D}" type="presOf" srcId="{82692310-14A2-4D4F-9F9D-F05EAA4E3743}" destId="{1EDA9A51-44D8-4143-908E-6E5AE4169D0A}" srcOrd="0" destOrd="0" presId="urn:microsoft.com/office/officeart/2018/2/layout/IconVerticalSolidList"/>
    <dgm:cxn modelId="{41D04985-5150-4712-94EF-2F75EA5C6B17}" type="presOf" srcId="{C776EE24-0011-48E6-9887-B7DBA11AC308}" destId="{4A914219-C73D-4322-98DD-10AF9C6B50C5}" srcOrd="0" destOrd="0" presId="urn:microsoft.com/office/officeart/2018/2/layout/IconVerticalSolidList"/>
    <dgm:cxn modelId="{ED73829D-05FE-47C8-AFD1-7A2CC19E464B}" srcId="{E38A4E6D-9886-4D54-9EA8-515C0FAD496D}" destId="{AB62ACC4-950B-405A-ADC9-C06170C9D45A}" srcOrd="1" destOrd="0" parTransId="{506931DC-EF01-4D2B-BBEF-659B1A3E9C0F}" sibTransId="{886671B8-3435-4954-95A7-50C3D0FD074E}"/>
    <dgm:cxn modelId="{72CBBFBB-66B4-44B6-B30E-3A3328B5B2C8}" type="presOf" srcId="{E38A4E6D-9886-4D54-9EA8-515C0FAD496D}" destId="{4DC56E15-D599-4809-8893-89B3BB0056DE}" srcOrd="0" destOrd="0" presId="urn:microsoft.com/office/officeart/2018/2/layout/IconVerticalSolidList"/>
    <dgm:cxn modelId="{1B5909FF-D7CF-4335-BACD-1881C576B8D5}" type="presOf" srcId="{2FCBD255-CA53-49AD-9C39-1EE2CEE79F0D}" destId="{65D31C5D-69DA-46F4-96BA-B25EDC8EC26B}" srcOrd="0" destOrd="0" presId="urn:microsoft.com/office/officeart/2018/2/layout/IconVerticalSolidList"/>
    <dgm:cxn modelId="{E3869666-FFB4-4E57-AB3A-96DCDCE90396}" type="presParOf" srcId="{4DC56E15-D599-4809-8893-89B3BB0056DE}" destId="{ADAA16B8-A85F-4CA1-8DB6-9C26A1CDE16B}" srcOrd="0" destOrd="0" presId="urn:microsoft.com/office/officeart/2018/2/layout/IconVerticalSolidList"/>
    <dgm:cxn modelId="{955E03B2-8D43-4DBF-BE1A-E3F6C4B320B6}" type="presParOf" srcId="{ADAA16B8-A85F-4CA1-8DB6-9C26A1CDE16B}" destId="{CF33E161-30A8-4141-ADED-B4A20590FDBF}" srcOrd="0" destOrd="0" presId="urn:microsoft.com/office/officeart/2018/2/layout/IconVerticalSolidList"/>
    <dgm:cxn modelId="{FECC63D6-BBCC-46E0-9CB8-816A77CA5904}" type="presParOf" srcId="{ADAA16B8-A85F-4CA1-8DB6-9C26A1CDE16B}" destId="{F6C1F3EE-0CB4-43FC-9DAC-8ACFA07AF664}" srcOrd="1" destOrd="0" presId="urn:microsoft.com/office/officeart/2018/2/layout/IconVerticalSolidList"/>
    <dgm:cxn modelId="{0B927ECB-FBB8-4950-B051-5210A0807E34}" type="presParOf" srcId="{ADAA16B8-A85F-4CA1-8DB6-9C26A1CDE16B}" destId="{CA2CAF65-0A7E-4247-96DE-8AF606EDE4A3}" srcOrd="2" destOrd="0" presId="urn:microsoft.com/office/officeart/2018/2/layout/IconVerticalSolidList"/>
    <dgm:cxn modelId="{8B901332-7EB1-4332-B57A-25A569F120FE}" type="presParOf" srcId="{ADAA16B8-A85F-4CA1-8DB6-9C26A1CDE16B}" destId="{4A914219-C73D-4322-98DD-10AF9C6B50C5}" srcOrd="3" destOrd="0" presId="urn:microsoft.com/office/officeart/2018/2/layout/IconVerticalSolidList"/>
    <dgm:cxn modelId="{04F54208-EB5A-46BA-AC9D-FE951A3E43A6}" type="presParOf" srcId="{4DC56E15-D599-4809-8893-89B3BB0056DE}" destId="{66B4A028-6D81-4B84-9044-BD9770C01CDC}" srcOrd="1" destOrd="0" presId="urn:microsoft.com/office/officeart/2018/2/layout/IconVerticalSolidList"/>
    <dgm:cxn modelId="{707F479B-F3BE-49B4-9E7B-8E8B13FDCF5D}" type="presParOf" srcId="{4DC56E15-D599-4809-8893-89B3BB0056DE}" destId="{408946D4-BA2E-4C88-8FBB-8CCBDAE80223}" srcOrd="2" destOrd="0" presId="urn:microsoft.com/office/officeart/2018/2/layout/IconVerticalSolidList"/>
    <dgm:cxn modelId="{0D9FA0B2-21CD-454C-9941-5525B4D7C393}" type="presParOf" srcId="{408946D4-BA2E-4C88-8FBB-8CCBDAE80223}" destId="{D32735BC-BE14-41B7-BFC5-32BCC81FAD64}" srcOrd="0" destOrd="0" presId="urn:microsoft.com/office/officeart/2018/2/layout/IconVerticalSolidList"/>
    <dgm:cxn modelId="{2F0243A9-2089-49C6-BC4C-D017AB31667A}" type="presParOf" srcId="{408946D4-BA2E-4C88-8FBB-8CCBDAE80223}" destId="{B632EAD7-3788-4418-8841-3F708C6B4B3E}" srcOrd="1" destOrd="0" presId="urn:microsoft.com/office/officeart/2018/2/layout/IconVerticalSolidList"/>
    <dgm:cxn modelId="{16ECB8E0-6119-4C0D-846F-ED16C4C7F5E0}" type="presParOf" srcId="{408946D4-BA2E-4C88-8FBB-8CCBDAE80223}" destId="{1485F524-8CE6-4202-9199-6A2A1CC9C8F5}" srcOrd="2" destOrd="0" presId="urn:microsoft.com/office/officeart/2018/2/layout/IconVerticalSolidList"/>
    <dgm:cxn modelId="{8E2B94E2-0A4B-4A5A-B387-0B2B12F6A638}" type="presParOf" srcId="{408946D4-BA2E-4C88-8FBB-8CCBDAE80223}" destId="{5014CE66-F81C-43AF-8877-D2241C6E25AA}" srcOrd="3" destOrd="0" presId="urn:microsoft.com/office/officeart/2018/2/layout/IconVerticalSolidList"/>
    <dgm:cxn modelId="{F292A735-9142-4C0E-BC65-ACDAD9265E20}" type="presParOf" srcId="{4DC56E15-D599-4809-8893-89B3BB0056DE}" destId="{52F0F091-2E1D-443F-9CC6-1B289B5CB211}" srcOrd="3" destOrd="0" presId="urn:microsoft.com/office/officeart/2018/2/layout/IconVerticalSolidList"/>
    <dgm:cxn modelId="{1942A783-6882-4003-BDF3-8260C0D6A593}" type="presParOf" srcId="{4DC56E15-D599-4809-8893-89B3BB0056DE}" destId="{689FB0C0-6A8F-4C23-8AEB-A591F1983EE8}" srcOrd="4" destOrd="0" presId="urn:microsoft.com/office/officeart/2018/2/layout/IconVerticalSolidList"/>
    <dgm:cxn modelId="{33200665-64B2-47E5-8A15-400AD6933339}" type="presParOf" srcId="{689FB0C0-6A8F-4C23-8AEB-A591F1983EE8}" destId="{B3742B14-675E-48A7-BD7E-4565D6FE55C9}" srcOrd="0" destOrd="0" presId="urn:microsoft.com/office/officeart/2018/2/layout/IconVerticalSolidList"/>
    <dgm:cxn modelId="{BD6FB323-8748-4AF6-9770-DA56CB8CE9FB}" type="presParOf" srcId="{689FB0C0-6A8F-4C23-8AEB-A591F1983EE8}" destId="{DF8E9626-A99A-4A7B-A32F-10A735A31678}" srcOrd="1" destOrd="0" presId="urn:microsoft.com/office/officeart/2018/2/layout/IconVerticalSolidList"/>
    <dgm:cxn modelId="{B2544CA3-4309-454A-97A2-AA4BA7738A5F}" type="presParOf" srcId="{689FB0C0-6A8F-4C23-8AEB-A591F1983EE8}" destId="{5DFBBB29-0045-4244-886A-539CDC0CB497}" srcOrd="2" destOrd="0" presId="urn:microsoft.com/office/officeart/2018/2/layout/IconVerticalSolidList"/>
    <dgm:cxn modelId="{E1EC6CA4-BB46-4ACD-9224-A239A8CB95A4}" type="presParOf" srcId="{689FB0C0-6A8F-4C23-8AEB-A591F1983EE8}" destId="{65D31C5D-69DA-46F4-96BA-B25EDC8EC26B}" srcOrd="3" destOrd="0" presId="urn:microsoft.com/office/officeart/2018/2/layout/IconVerticalSolidList"/>
    <dgm:cxn modelId="{18D7D002-5B86-4D4F-8472-B39A862F9C8A}" type="presParOf" srcId="{4DC56E15-D599-4809-8893-89B3BB0056DE}" destId="{315BDDD7-4541-4528-8AC9-2F1CF0DA14FB}" srcOrd="5" destOrd="0" presId="urn:microsoft.com/office/officeart/2018/2/layout/IconVerticalSolidList"/>
    <dgm:cxn modelId="{7451B4DC-828E-496D-859B-4095462CE971}" type="presParOf" srcId="{4DC56E15-D599-4809-8893-89B3BB0056DE}" destId="{96D7E972-BB2F-4CA3-8ACC-5441B7D5F7D3}" srcOrd="6" destOrd="0" presId="urn:microsoft.com/office/officeart/2018/2/layout/IconVerticalSolidList"/>
    <dgm:cxn modelId="{39C9EB61-05D2-48C4-8BAE-5BB5FAD041BF}" type="presParOf" srcId="{96D7E972-BB2F-4CA3-8ACC-5441B7D5F7D3}" destId="{FEFD652C-C24F-49ED-A18E-2414A8141D3E}" srcOrd="0" destOrd="0" presId="urn:microsoft.com/office/officeart/2018/2/layout/IconVerticalSolidList"/>
    <dgm:cxn modelId="{68D2F61E-E74D-4127-A259-B886E81D0B44}" type="presParOf" srcId="{96D7E972-BB2F-4CA3-8ACC-5441B7D5F7D3}" destId="{74ED4322-2158-4F99-873C-5A3A8F8913DC}" srcOrd="1" destOrd="0" presId="urn:microsoft.com/office/officeart/2018/2/layout/IconVerticalSolidList"/>
    <dgm:cxn modelId="{E8AABA62-B15E-448D-BAD4-C6248FBB0DD4}" type="presParOf" srcId="{96D7E972-BB2F-4CA3-8ACC-5441B7D5F7D3}" destId="{2293D4DD-2E1C-41A7-8E9E-6F72698FF651}" srcOrd="2" destOrd="0" presId="urn:microsoft.com/office/officeart/2018/2/layout/IconVerticalSolidList"/>
    <dgm:cxn modelId="{00E44512-E5A3-47A8-B3F8-F7EADBF96E63}" type="presParOf" srcId="{96D7E972-BB2F-4CA3-8ACC-5441B7D5F7D3}" destId="{5792B54A-BE43-4851-B976-BCC6E08F81FF}" srcOrd="3" destOrd="0" presId="urn:microsoft.com/office/officeart/2018/2/layout/IconVerticalSolidList"/>
    <dgm:cxn modelId="{C587D2E6-C0B6-49A6-BCE8-015142DE1647}" type="presParOf" srcId="{4DC56E15-D599-4809-8893-89B3BB0056DE}" destId="{70FA5B56-D4F4-4E71-8EA5-D7B84F7DC4E8}" srcOrd="7" destOrd="0" presId="urn:microsoft.com/office/officeart/2018/2/layout/IconVerticalSolidList"/>
    <dgm:cxn modelId="{12EB28EC-1BE2-4DF4-8A53-FF6BE82D8429}" type="presParOf" srcId="{4DC56E15-D599-4809-8893-89B3BB0056DE}" destId="{5EF78123-4368-4EDD-A1A2-06B73B3BA492}" srcOrd="8" destOrd="0" presId="urn:microsoft.com/office/officeart/2018/2/layout/IconVerticalSolidList"/>
    <dgm:cxn modelId="{F7AB0C19-37A1-4B93-AC25-131668A5A50C}" type="presParOf" srcId="{5EF78123-4368-4EDD-A1A2-06B73B3BA492}" destId="{4C4E160F-C7D6-4E38-96EC-B89ED3012512}" srcOrd="0" destOrd="0" presId="urn:microsoft.com/office/officeart/2018/2/layout/IconVerticalSolidList"/>
    <dgm:cxn modelId="{A341124E-BFC0-4AF2-B508-F5A6A220F2DF}" type="presParOf" srcId="{5EF78123-4368-4EDD-A1A2-06B73B3BA492}" destId="{3F02BAAE-0148-47C6-8134-1C9E1AB6258B}" srcOrd="1" destOrd="0" presId="urn:microsoft.com/office/officeart/2018/2/layout/IconVerticalSolidList"/>
    <dgm:cxn modelId="{8BBC46BE-9EB6-44C1-A147-8F68A7EF7568}" type="presParOf" srcId="{5EF78123-4368-4EDD-A1A2-06B73B3BA492}" destId="{9C22A2E3-68FB-4C65-AF4F-2120E94A5E75}" srcOrd="2" destOrd="0" presId="urn:microsoft.com/office/officeart/2018/2/layout/IconVerticalSolidList"/>
    <dgm:cxn modelId="{4E704892-B9EE-4B87-A734-4FDD1D868309}" type="presParOf" srcId="{5EF78123-4368-4EDD-A1A2-06B73B3BA492}" destId="{1EDA9A51-44D8-4143-908E-6E5AE4169D0A}"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DD6DCCC-73F5-4761-BC89-F31B5E67715A}" type="doc">
      <dgm:prSet loTypeId="urn:microsoft.com/office/officeart/2018/2/layout/IconVerticalSolidList" loCatId="icon" qsTypeId="urn:microsoft.com/office/officeart/2005/8/quickstyle/simple4" qsCatId="simple" csTypeId="urn:microsoft.com/office/officeart/2018/5/colors/Iconchunking_neutralbg_colorful1" csCatId="colorful" phldr="1"/>
      <dgm:spPr/>
      <dgm:t>
        <a:bodyPr/>
        <a:lstStyle/>
        <a:p>
          <a:endParaRPr lang="en-US"/>
        </a:p>
      </dgm:t>
    </dgm:pt>
    <dgm:pt modelId="{BF22E521-9803-4E47-9D30-46E3E1BF63B7}">
      <dgm:prSet/>
      <dgm:spPr/>
      <dgm:t>
        <a:bodyPr/>
        <a:lstStyle/>
        <a:p>
          <a:r>
            <a:rPr lang="en-US"/>
            <a:t>The need for institutional/policy/engineering controls also grows</a:t>
          </a:r>
        </a:p>
      </dgm:t>
    </dgm:pt>
    <dgm:pt modelId="{3937339D-EBDB-4B34-B712-F04D8E9EB1D2}" type="parTrans" cxnId="{55630C2B-68BB-49B1-B03D-7AC747F3146C}">
      <dgm:prSet/>
      <dgm:spPr/>
      <dgm:t>
        <a:bodyPr/>
        <a:lstStyle/>
        <a:p>
          <a:endParaRPr lang="en-US"/>
        </a:p>
      </dgm:t>
    </dgm:pt>
    <dgm:pt modelId="{C7161D01-5B9F-483A-93C5-F49808E1C6B5}" type="sibTrans" cxnId="{55630C2B-68BB-49B1-B03D-7AC747F3146C}">
      <dgm:prSet/>
      <dgm:spPr/>
      <dgm:t>
        <a:bodyPr/>
        <a:lstStyle/>
        <a:p>
          <a:endParaRPr lang="en-US"/>
        </a:p>
      </dgm:t>
    </dgm:pt>
    <dgm:pt modelId="{4C808DB2-5B92-45A5-8281-231A4EF544FE}">
      <dgm:prSet/>
      <dgm:spPr/>
      <dgm:t>
        <a:bodyPr/>
        <a:lstStyle/>
        <a:p>
          <a:r>
            <a:rPr lang="en-US"/>
            <a:t>The need for individuals’ self-sufficiency grows</a:t>
          </a:r>
        </a:p>
      </dgm:t>
    </dgm:pt>
    <dgm:pt modelId="{98DE1983-0B3D-4B4D-B2BA-FA9A929B8CB5}" type="parTrans" cxnId="{BE11E570-E104-451A-86CA-AECD8719EC1B}">
      <dgm:prSet/>
      <dgm:spPr/>
      <dgm:t>
        <a:bodyPr/>
        <a:lstStyle/>
        <a:p>
          <a:endParaRPr lang="en-US"/>
        </a:p>
      </dgm:t>
    </dgm:pt>
    <dgm:pt modelId="{73285CB8-903C-4C87-8633-ED971917BF14}" type="sibTrans" cxnId="{BE11E570-E104-451A-86CA-AECD8719EC1B}">
      <dgm:prSet/>
      <dgm:spPr/>
      <dgm:t>
        <a:bodyPr/>
        <a:lstStyle/>
        <a:p>
          <a:endParaRPr lang="en-US"/>
        </a:p>
      </dgm:t>
    </dgm:pt>
    <dgm:pt modelId="{2DE4032A-8BF3-4755-9A92-86A43A723077}" type="pres">
      <dgm:prSet presAssocID="{3DD6DCCC-73F5-4761-BC89-F31B5E67715A}" presName="root" presStyleCnt="0">
        <dgm:presLayoutVars>
          <dgm:dir/>
          <dgm:resizeHandles val="exact"/>
        </dgm:presLayoutVars>
      </dgm:prSet>
      <dgm:spPr/>
    </dgm:pt>
    <dgm:pt modelId="{03EE453A-EC20-488C-BBDE-4220DC70EF41}" type="pres">
      <dgm:prSet presAssocID="{BF22E521-9803-4E47-9D30-46E3E1BF63B7}" presName="compNode" presStyleCnt="0"/>
      <dgm:spPr/>
    </dgm:pt>
    <dgm:pt modelId="{E22673B9-05DB-418E-AE38-F8348CF00E92}" type="pres">
      <dgm:prSet presAssocID="{BF22E521-9803-4E47-9D30-46E3E1BF63B7}" presName="bgRect" presStyleLbl="bgShp" presStyleIdx="0" presStyleCnt="2"/>
      <dgm:spPr/>
    </dgm:pt>
    <dgm:pt modelId="{7E3866F7-467B-46B6-96AA-B0B67A8EBAB5}" type="pres">
      <dgm:prSet presAssocID="{BF22E521-9803-4E47-9D30-46E3E1BF63B7}"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Lst>
          </a:blip>
          <a:stretch>
            <a:fillRect/>
          </a:stretch>
        </a:blipFill>
        <a:ln>
          <a:noFill/>
        </a:ln>
      </dgm:spPr>
      <dgm:extLst>
        <a:ext uri="{E40237B7-FDA0-4F09-8148-C483321AD2D9}">
          <dgm14:cNvPr xmlns:dgm14="http://schemas.microsoft.com/office/drawing/2010/diagram" id="0" name="" descr="Checklist"/>
        </a:ext>
      </dgm:extLst>
    </dgm:pt>
    <dgm:pt modelId="{92365B43-287B-45A3-BD77-7616077AE21E}" type="pres">
      <dgm:prSet presAssocID="{BF22E521-9803-4E47-9D30-46E3E1BF63B7}" presName="spaceRect" presStyleCnt="0"/>
      <dgm:spPr/>
    </dgm:pt>
    <dgm:pt modelId="{DA1CCD28-FE16-48C5-8B46-14A9E3362BEC}" type="pres">
      <dgm:prSet presAssocID="{BF22E521-9803-4E47-9D30-46E3E1BF63B7}" presName="parTx" presStyleLbl="revTx" presStyleIdx="0" presStyleCnt="2">
        <dgm:presLayoutVars>
          <dgm:chMax val="0"/>
          <dgm:chPref val="0"/>
        </dgm:presLayoutVars>
      </dgm:prSet>
      <dgm:spPr/>
    </dgm:pt>
    <dgm:pt modelId="{37E371F5-1943-4EF2-A527-2B5247C22062}" type="pres">
      <dgm:prSet presAssocID="{C7161D01-5B9F-483A-93C5-F49808E1C6B5}" presName="sibTrans" presStyleCnt="0"/>
      <dgm:spPr/>
    </dgm:pt>
    <dgm:pt modelId="{87E46534-282D-417B-87D2-EB79076F2879}" type="pres">
      <dgm:prSet presAssocID="{4C808DB2-5B92-45A5-8281-231A4EF544FE}" presName="compNode" presStyleCnt="0"/>
      <dgm:spPr/>
    </dgm:pt>
    <dgm:pt modelId="{09C36C4D-6394-452A-8CF0-BB5A9B0EEAF0}" type="pres">
      <dgm:prSet presAssocID="{4C808DB2-5B92-45A5-8281-231A4EF544FE}" presName="bgRect" presStyleLbl="bgShp" presStyleIdx="1" presStyleCnt="2"/>
      <dgm:spPr/>
    </dgm:pt>
    <dgm:pt modelId="{674D010D-EC86-4DC1-9A73-2C5DF66CE15E}" type="pres">
      <dgm:prSet presAssocID="{4C808DB2-5B92-45A5-8281-231A4EF544FE}" presName="iconRect" presStyleLbl="node1" presStyleIdx="1" presStyleCnt="2"/>
      <dgm:spPr>
        <a:blipFill>
          <a:blip xmlns:r="http://schemas.openxmlformats.org/officeDocument/2006/relationships" r:embed="rId2">
            <a:extLst>
              <a:ext uri="{28A0092B-C50C-407E-A947-70E740481C1C}">
                <a14:useLocalDpi xmlns:a14="http://schemas.microsoft.com/office/drawing/2010/main" val="0"/>
              </a:ext>
            </a:extLst>
          </a:blip>
          <a:stretch>
            <a:fillRect/>
          </a:stretch>
        </a:blipFill>
        <a:ln>
          <a:noFill/>
        </a:ln>
      </dgm:spPr>
      <dgm:extLst>
        <a:ext uri="{E40237B7-FDA0-4F09-8148-C483321AD2D9}">
          <dgm14:cNvPr xmlns:dgm14="http://schemas.microsoft.com/office/drawing/2010/diagram" id="0" name="" descr="User"/>
        </a:ext>
      </dgm:extLst>
    </dgm:pt>
    <dgm:pt modelId="{0B0B74C4-49E3-48E5-8D60-8820567CFED6}" type="pres">
      <dgm:prSet presAssocID="{4C808DB2-5B92-45A5-8281-231A4EF544FE}" presName="spaceRect" presStyleCnt="0"/>
      <dgm:spPr/>
    </dgm:pt>
    <dgm:pt modelId="{3ED90D92-342E-496B-B58D-3CB343046F33}" type="pres">
      <dgm:prSet presAssocID="{4C808DB2-5B92-45A5-8281-231A4EF544FE}" presName="parTx" presStyleLbl="revTx" presStyleIdx="1" presStyleCnt="2">
        <dgm:presLayoutVars>
          <dgm:chMax val="0"/>
          <dgm:chPref val="0"/>
        </dgm:presLayoutVars>
      </dgm:prSet>
      <dgm:spPr/>
    </dgm:pt>
  </dgm:ptLst>
  <dgm:cxnLst>
    <dgm:cxn modelId="{7ACBC61F-47B9-4246-B8C2-BE15107F6E3C}" type="presOf" srcId="{3DD6DCCC-73F5-4761-BC89-F31B5E67715A}" destId="{2DE4032A-8BF3-4755-9A92-86A43A723077}" srcOrd="0" destOrd="0" presId="urn:microsoft.com/office/officeart/2018/2/layout/IconVerticalSolidList"/>
    <dgm:cxn modelId="{55630C2B-68BB-49B1-B03D-7AC747F3146C}" srcId="{3DD6DCCC-73F5-4761-BC89-F31B5E67715A}" destId="{BF22E521-9803-4E47-9D30-46E3E1BF63B7}" srcOrd="0" destOrd="0" parTransId="{3937339D-EBDB-4B34-B712-F04D8E9EB1D2}" sibTransId="{C7161D01-5B9F-483A-93C5-F49808E1C6B5}"/>
    <dgm:cxn modelId="{BE11E570-E104-451A-86CA-AECD8719EC1B}" srcId="{3DD6DCCC-73F5-4761-BC89-F31B5E67715A}" destId="{4C808DB2-5B92-45A5-8281-231A4EF544FE}" srcOrd="1" destOrd="0" parTransId="{98DE1983-0B3D-4B4D-B2BA-FA9A929B8CB5}" sibTransId="{73285CB8-903C-4C87-8633-ED971917BF14}"/>
    <dgm:cxn modelId="{82085151-1057-4C55-B456-A84214B3D812}" type="presOf" srcId="{BF22E521-9803-4E47-9D30-46E3E1BF63B7}" destId="{DA1CCD28-FE16-48C5-8B46-14A9E3362BEC}" srcOrd="0" destOrd="0" presId="urn:microsoft.com/office/officeart/2018/2/layout/IconVerticalSolidList"/>
    <dgm:cxn modelId="{AEB323E2-9457-46CF-85DE-9AB1F854C892}" type="presOf" srcId="{4C808DB2-5B92-45A5-8281-231A4EF544FE}" destId="{3ED90D92-342E-496B-B58D-3CB343046F33}" srcOrd="0" destOrd="0" presId="urn:microsoft.com/office/officeart/2018/2/layout/IconVerticalSolidList"/>
    <dgm:cxn modelId="{FD85D89D-AD96-47F9-B81B-86EDC227715D}" type="presParOf" srcId="{2DE4032A-8BF3-4755-9A92-86A43A723077}" destId="{03EE453A-EC20-488C-BBDE-4220DC70EF41}" srcOrd="0" destOrd="0" presId="urn:microsoft.com/office/officeart/2018/2/layout/IconVerticalSolidList"/>
    <dgm:cxn modelId="{F67066E6-6B65-4C16-AE6E-C63991C2DA5B}" type="presParOf" srcId="{03EE453A-EC20-488C-BBDE-4220DC70EF41}" destId="{E22673B9-05DB-418E-AE38-F8348CF00E92}" srcOrd="0" destOrd="0" presId="urn:microsoft.com/office/officeart/2018/2/layout/IconVerticalSolidList"/>
    <dgm:cxn modelId="{4AF2500A-0AE8-496C-951C-71C1A0C1779C}" type="presParOf" srcId="{03EE453A-EC20-488C-BBDE-4220DC70EF41}" destId="{7E3866F7-467B-46B6-96AA-B0B67A8EBAB5}" srcOrd="1" destOrd="0" presId="urn:microsoft.com/office/officeart/2018/2/layout/IconVerticalSolidList"/>
    <dgm:cxn modelId="{89B05B8D-5F0F-4103-B634-D066614222DE}" type="presParOf" srcId="{03EE453A-EC20-488C-BBDE-4220DC70EF41}" destId="{92365B43-287B-45A3-BD77-7616077AE21E}" srcOrd="2" destOrd="0" presId="urn:microsoft.com/office/officeart/2018/2/layout/IconVerticalSolidList"/>
    <dgm:cxn modelId="{9C959945-9DF7-4649-95F6-A8A11E0BAF74}" type="presParOf" srcId="{03EE453A-EC20-488C-BBDE-4220DC70EF41}" destId="{DA1CCD28-FE16-48C5-8B46-14A9E3362BEC}" srcOrd="3" destOrd="0" presId="urn:microsoft.com/office/officeart/2018/2/layout/IconVerticalSolidList"/>
    <dgm:cxn modelId="{F6C2737F-BDD0-4290-AD45-5B43372CB82E}" type="presParOf" srcId="{2DE4032A-8BF3-4755-9A92-86A43A723077}" destId="{37E371F5-1943-4EF2-A527-2B5247C22062}" srcOrd="1" destOrd="0" presId="urn:microsoft.com/office/officeart/2018/2/layout/IconVerticalSolidList"/>
    <dgm:cxn modelId="{41954E83-E9C0-4909-B5E7-FDCCA4FE303A}" type="presParOf" srcId="{2DE4032A-8BF3-4755-9A92-86A43A723077}" destId="{87E46534-282D-417B-87D2-EB79076F2879}" srcOrd="2" destOrd="0" presId="urn:microsoft.com/office/officeart/2018/2/layout/IconVerticalSolidList"/>
    <dgm:cxn modelId="{341867EC-132A-4C33-917C-2105D3165B68}" type="presParOf" srcId="{87E46534-282D-417B-87D2-EB79076F2879}" destId="{09C36C4D-6394-452A-8CF0-BB5A9B0EEAF0}" srcOrd="0" destOrd="0" presId="urn:microsoft.com/office/officeart/2018/2/layout/IconVerticalSolidList"/>
    <dgm:cxn modelId="{53FB87DB-6702-4A15-A9F2-02E7CB1671E9}" type="presParOf" srcId="{87E46534-282D-417B-87D2-EB79076F2879}" destId="{674D010D-EC86-4DC1-9A73-2C5DF66CE15E}" srcOrd="1" destOrd="0" presId="urn:microsoft.com/office/officeart/2018/2/layout/IconVerticalSolidList"/>
    <dgm:cxn modelId="{08F2BE3D-9C7A-44ED-BC91-8F4177371EB0}" type="presParOf" srcId="{87E46534-282D-417B-87D2-EB79076F2879}" destId="{0B0B74C4-49E3-48E5-8D60-8820567CFED6}" srcOrd="2" destOrd="0" presId="urn:microsoft.com/office/officeart/2018/2/layout/IconVerticalSolidList"/>
    <dgm:cxn modelId="{7C94EFAE-A29B-45BF-8CFB-D654A7F1C9F0}" type="presParOf" srcId="{87E46534-282D-417B-87D2-EB79076F2879}" destId="{3ED90D92-342E-496B-B58D-3CB343046F3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EFF88D-70DB-405E-9FF1-A669B578FCE5}">
      <dsp:nvSpPr>
        <dsp:cNvPr id="0" name=""/>
        <dsp:cNvSpPr/>
      </dsp:nvSpPr>
      <dsp:spPr>
        <a:xfrm>
          <a:off x="0" y="72500"/>
          <a:ext cx="6513603" cy="743535"/>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Communication</a:t>
          </a:r>
        </a:p>
      </dsp:txBody>
      <dsp:txXfrm>
        <a:off x="36296" y="108796"/>
        <a:ext cx="6441011" cy="670943"/>
      </dsp:txXfrm>
    </dsp:sp>
    <dsp:sp modelId="{5D114B54-F4FA-42F1-8714-98CE06A90A48}">
      <dsp:nvSpPr>
        <dsp:cNvPr id="0" name=""/>
        <dsp:cNvSpPr/>
      </dsp:nvSpPr>
      <dsp:spPr>
        <a:xfrm>
          <a:off x="0" y="905315"/>
          <a:ext cx="6513603" cy="743535"/>
        </a:xfrm>
        <a:prstGeom prst="roundRect">
          <a:avLst/>
        </a:prstGeom>
        <a:gradFill rotWithShape="0">
          <a:gsLst>
            <a:gs pos="0">
              <a:schemeClr val="accent5">
                <a:hueOff val="184375"/>
                <a:satOff val="2093"/>
                <a:lumOff val="1895"/>
                <a:alphaOff val="0"/>
                <a:satMod val="103000"/>
                <a:lumMod val="102000"/>
                <a:tint val="94000"/>
              </a:schemeClr>
            </a:gs>
            <a:gs pos="50000">
              <a:schemeClr val="accent5">
                <a:hueOff val="184375"/>
                <a:satOff val="2093"/>
                <a:lumOff val="1895"/>
                <a:alphaOff val="0"/>
                <a:satMod val="110000"/>
                <a:lumMod val="100000"/>
                <a:shade val="100000"/>
              </a:schemeClr>
            </a:gs>
            <a:gs pos="100000">
              <a:schemeClr val="accent5">
                <a:hueOff val="184375"/>
                <a:satOff val="2093"/>
                <a:lumOff val="189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Planning/Policy</a:t>
          </a:r>
        </a:p>
      </dsp:txBody>
      <dsp:txXfrm>
        <a:off x="36296" y="941611"/>
        <a:ext cx="6441011" cy="670943"/>
      </dsp:txXfrm>
    </dsp:sp>
    <dsp:sp modelId="{1A467EB6-8578-4368-99BA-18C38E2666A9}">
      <dsp:nvSpPr>
        <dsp:cNvPr id="0" name=""/>
        <dsp:cNvSpPr/>
      </dsp:nvSpPr>
      <dsp:spPr>
        <a:xfrm>
          <a:off x="0" y="1738130"/>
          <a:ext cx="6513603" cy="743535"/>
        </a:xfrm>
        <a:prstGeom prst="roundRect">
          <a:avLst/>
        </a:prstGeom>
        <a:gradFill rotWithShape="0">
          <a:gsLst>
            <a:gs pos="0">
              <a:schemeClr val="accent5">
                <a:hueOff val="368749"/>
                <a:satOff val="4187"/>
                <a:lumOff val="3791"/>
                <a:alphaOff val="0"/>
                <a:satMod val="103000"/>
                <a:lumMod val="102000"/>
                <a:tint val="94000"/>
              </a:schemeClr>
            </a:gs>
            <a:gs pos="50000">
              <a:schemeClr val="accent5">
                <a:hueOff val="368749"/>
                <a:satOff val="4187"/>
                <a:lumOff val="3791"/>
                <a:alphaOff val="0"/>
                <a:satMod val="110000"/>
                <a:lumMod val="100000"/>
                <a:shade val="100000"/>
              </a:schemeClr>
            </a:gs>
            <a:gs pos="100000">
              <a:schemeClr val="accent5">
                <a:hueOff val="368749"/>
                <a:satOff val="4187"/>
                <a:lumOff val="379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Interventions</a:t>
          </a:r>
        </a:p>
      </dsp:txBody>
      <dsp:txXfrm>
        <a:off x="36296" y="1774426"/>
        <a:ext cx="6441011" cy="670943"/>
      </dsp:txXfrm>
    </dsp:sp>
    <dsp:sp modelId="{A9B58D67-211E-4DA5-B76C-46FA70001D97}">
      <dsp:nvSpPr>
        <dsp:cNvPr id="0" name=""/>
        <dsp:cNvSpPr/>
      </dsp:nvSpPr>
      <dsp:spPr>
        <a:xfrm>
          <a:off x="0" y="2570945"/>
          <a:ext cx="6513603" cy="743535"/>
        </a:xfrm>
        <a:prstGeom prst="roundRect">
          <a:avLst/>
        </a:prstGeom>
        <a:gradFill rotWithShape="0">
          <a:gsLst>
            <a:gs pos="0">
              <a:schemeClr val="accent5">
                <a:hueOff val="553124"/>
                <a:satOff val="6280"/>
                <a:lumOff val="5686"/>
                <a:alphaOff val="0"/>
                <a:satMod val="103000"/>
                <a:lumMod val="102000"/>
                <a:tint val="94000"/>
              </a:schemeClr>
            </a:gs>
            <a:gs pos="50000">
              <a:schemeClr val="accent5">
                <a:hueOff val="553124"/>
                <a:satOff val="6280"/>
                <a:lumOff val="5686"/>
                <a:alphaOff val="0"/>
                <a:satMod val="110000"/>
                <a:lumMod val="100000"/>
                <a:shade val="100000"/>
              </a:schemeClr>
            </a:gs>
            <a:gs pos="100000">
              <a:schemeClr val="accent5">
                <a:hueOff val="553124"/>
                <a:satOff val="6280"/>
                <a:lumOff val="568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Air quality monitoring</a:t>
          </a:r>
        </a:p>
      </dsp:txBody>
      <dsp:txXfrm>
        <a:off x="36296" y="2607241"/>
        <a:ext cx="6441011" cy="670943"/>
      </dsp:txXfrm>
    </dsp:sp>
    <dsp:sp modelId="{05506C16-B39F-40E5-A55B-3AA24A686366}">
      <dsp:nvSpPr>
        <dsp:cNvPr id="0" name=""/>
        <dsp:cNvSpPr/>
      </dsp:nvSpPr>
      <dsp:spPr>
        <a:xfrm>
          <a:off x="0" y="3403760"/>
          <a:ext cx="6513603" cy="743535"/>
        </a:xfrm>
        <a:prstGeom prst="roundRect">
          <a:avLst/>
        </a:prstGeom>
        <a:gradFill rotWithShape="0">
          <a:gsLst>
            <a:gs pos="0">
              <a:schemeClr val="accent5">
                <a:hueOff val="737499"/>
                <a:satOff val="8374"/>
                <a:lumOff val="7581"/>
                <a:alphaOff val="0"/>
                <a:satMod val="103000"/>
                <a:lumMod val="102000"/>
                <a:tint val="94000"/>
              </a:schemeClr>
            </a:gs>
            <a:gs pos="50000">
              <a:schemeClr val="accent5">
                <a:hueOff val="737499"/>
                <a:satOff val="8374"/>
                <a:lumOff val="7581"/>
                <a:alphaOff val="0"/>
                <a:satMod val="110000"/>
                <a:lumMod val="100000"/>
                <a:shade val="100000"/>
              </a:schemeClr>
            </a:gs>
            <a:gs pos="100000">
              <a:schemeClr val="accent5">
                <a:hueOff val="737499"/>
                <a:satOff val="8374"/>
                <a:lumOff val="758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Outreach</a:t>
          </a:r>
        </a:p>
      </dsp:txBody>
      <dsp:txXfrm>
        <a:off x="36296" y="3440056"/>
        <a:ext cx="6441011" cy="670943"/>
      </dsp:txXfrm>
    </dsp:sp>
    <dsp:sp modelId="{EC0B1483-CAFC-48C4-BEA0-9522AEB5099E}">
      <dsp:nvSpPr>
        <dsp:cNvPr id="0" name=""/>
        <dsp:cNvSpPr/>
      </dsp:nvSpPr>
      <dsp:spPr>
        <a:xfrm>
          <a:off x="0" y="4236575"/>
          <a:ext cx="6513603" cy="743535"/>
        </a:xfrm>
        <a:prstGeom prst="roundRect">
          <a:avLst/>
        </a:prstGeom>
        <a:gradFill rotWithShape="0">
          <a:gsLst>
            <a:gs pos="0">
              <a:schemeClr val="accent5">
                <a:hueOff val="921873"/>
                <a:satOff val="10467"/>
                <a:lumOff val="9477"/>
                <a:alphaOff val="0"/>
                <a:satMod val="103000"/>
                <a:lumMod val="102000"/>
                <a:tint val="94000"/>
              </a:schemeClr>
            </a:gs>
            <a:gs pos="50000">
              <a:schemeClr val="accent5">
                <a:hueOff val="921873"/>
                <a:satOff val="10467"/>
                <a:lumOff val="9477"/>
                <a:alphaOff val="0"/>
                <a:satMod val="110000"/>
                <a:lumMod val="100000"/>
                <a:shade val="100000"/>
              </a:schemeClr>
            </a:gs>
            <a:gs pos="100000">
              <a:schemeClr val="accent5">
                <a:hueOff val="921873"/>
                <a:satOff val="10467"/>
                <a:lumOff val="947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Studies</a:t>
          </a:r>
        </a:p>
      </dsp:txBody>
      <dsp:txXfrm>
        <a:off x="36296" y="4272871"/>
        <a:ext cx="6441011" cy="670943"/>
      </dsp:txXfrm>
    </dsp:sp>
    <dsp:sp modelId="{87693120-7AA7-4EC5-A816-4BB64C1DA4C0}">
      <dsp:nvSpPr>
        <dsp:cNvPr id="0" name=""/>
        <dsp:cNvSpPr/>
      </dsp:nvSpPr>
      <dsp:spPr>
        <a:xfrm>
          <a:off x="0" y="5069390"/>
          <a:ext cx="6513603" cy="743535"/>
        </a:xfrm>
        <a:prstGeom prst="roundRect">
          <a:avLst/>
        </a:prstGeom>
        <a:gradFill rotWithShape="0">
          <a:gsLst>
            <a:gs pos="0">
              <a:schemeClr val="accent5">
                <a:hueOff val="1106248"/>
                <a:satOff val="12561"/>
                <a:lumOff val="11372"/>
                <a:alphaOff val="0"/>
                <a:satMod val="103000"/>
                <a:lumMod val="102000"/>
                <a:tint val="94000"/>
              </a:schemeClr>
            </a:gs>
            <a:gs pos="50000">
              <a:schemeClr val="accent5">
                <a:hueOff val="1106248"/>
                <a:satOff val="12561"/>
                <a:lumOff val="11372"/>
                <a:alphaOff val="0"/>
                <a:satMod val="110000"/>
                <a:lumMod val="100000"/>
                <a:shade val="100000"/>
              </a:schemeClr>
            </a:gs>
            <a:gs pos="100000">
              <a:schemeClr val="accent5">
                <a:hueOff val="1106248"/>
                <a:satOff val="12561"/>
                <a:lumOff val="1137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t>Community Needs Assessment </a:t>
          </a:r>
        </a:p>
      </dsp:txBody>
      <dsp:txXfrm>
        <a:off x="36296" y="5105686"/>
        <a:ext cx="6441011" cy="6709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582E98-AA91-4BFE-81F9-2805872909C6}">
      <dsp:nvSpPr>
        <dsp:cNvPr id="0" name=""/>
        <dsp:cNvSpPr/>
      </dsp:nvSpPr>
      <dsp:spPr>
        <a:xfrm>
          <a:off x="0" y="1571"/>
          <a:ext cx="6422848" cy="796268"/>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8D79329B-A53D-4DAD-923F-BEADEE43D67E}">
      <dsp:nvSpPr>
        <dsp:cNvPr id="0" name=""/>
        <dsp:cNvSpPr/>
      </dsp:nvSpPr>
      <dsp:spPr>
        <a:xfrm>
          <a:off x="240871" y="180731"/>
          <a:ext cx="437947" cy="43794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E94FF988-3CD0-4100-B0D7-E77800445235}">
      <dsp:nvSpPr>
        <dsp:cNvPr id="0" name=""/>
        <dsp:cNvSpPr/>
      </dsp:nvSpPr>
      <dsp:spPr>
        <a:xfrm>
          <a:off x="919690" y="1571"/>
          <a:ext cx="5503157" cy="7962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272" tIns="84272" rIns="84272" bIns="84272" numCol="1" spcCol="1270" anchor="ctr" anchorCtr="0">
          <a:noAutofit/>
        </a:bodyPr>
        <a:lstStyle/>
        <a:p>
          <a:pPr marL="0" lvl="0" indent="0" algn="l" defTabSz="889000">
            <a:lnSpc>
              <a:spcPct val="100000"/>
            </a:lnSpc>
            <a:spcBef>
              <a:spcPct val="0"/>
            </a:spcBef>
            <a:spcAft>
              <a:spcPct val="35000"/>
            </a:spcAft>
            <a:buNone/>
          </a:pPr>
          <a:r>
            <a:rPr lang="en-US" sz="2000" kern="1200"/>
            <a:t>Clean air for daycares and preschools</a:t>
          </a:r>
        </a:p>
      </dsp:txBody>
      <dsp:txXfrm>
        <a:off x="919690" y="1571"/>
        <a:ext cx="5503157" cy="796268"/>
      </dsp:txXfrm>
    </dsp:sp>
    <dsp:sp modelId="{81F916DE-13A8-45A6-B6BB-C6211622A778}">
      <dsp:nvSpPr>
        <dsp:cNvPr id="0" name=""/>
        <dsp:cNvSpPr/>
      </dsp:nvSpPr>
      <dsp:spPr>
        <a:xfrm>
          <a:off x="0" y="996907"/>
          <a:ext cx="6422848" cy="796268"/>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08219EA5-9BD9-41CE-8A53-F73605E5816A}">
      <dsp:nvSpPr>
        <dsp:cNvPr id="0" name=""/>
        <dsp:cNvSpPr/>
      </dsp:nvSpPr>
      <dsp:spPr>
        <a:xfrm>
          <a:off x="240871" y="1176067"/>
          <a:ext cx="437947" cy="43794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AD3AFD79-3B23-4BE3-99AE-0BD225379760}">
      <dsp:nvSpPr>
        <dsp:cNvPr id="0" name=""/>
        <dsp:cNvSpPr/>
      </dsp:nvSpPr>
      <dsp:spPr>
        <a:xfrm>
          <a:off x="919690" y="996907"/>
          <a:ext cx="5503157" cy="7962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272" tIns="84272" rIns="84272" bIns="84272" numCol="1" spcCol="1270" anchor="ctr" anchorCtr="0">
          <a:noAutofit/>
        </a:bodyPr>
        <a:lstStyle/>
        <a:p>
          <a:pPr marL="0" lvl="0" indent="0" algn="l" defTabSz="889000">
            <a:lnSpc>
              <a:spcPct val="100000"/>
            </a:lnSpc>
            <a:spcBef>
              <a:spcPct val="0"/>
            </a:spcBef>
            <a:spcAft>
              <a:spcPct val="35000"/>
            </a:spcAft>
            <a:buNone/>
          </a:pPr>
          <a:r>
            <a:rPr lang="en-US" sz="2000" kern="1200" dirty="0"/>
            <a:t>Smoke-ready blog posts on </a:t>
          </a:r>
          <a:r>
            <a:rPr lang="en-US" sz="2000" kern="1200" dirty="0" err="1"/>
            <a:t>MCCHD’s</a:t>
          </a:r>
          <a:r>
            <a:rPr lang="en-US" sz="2000" kern="1200" dirty="0"/>
            <a:t> website</a:t>
          </a:r>
        </a:p>
      </dsp:txBody>
      <dsp:txXfrm>
        <a:off x="919690" y="996907"/>
        <a:ext cx="5503157" cy="796268"/>
      </dsp:txXfrm>
    </dsp:sp>
    <dsp:sp modelId="{B6B83FA3-7548-4C85-A1F8-37D4EBE6AAC7}">
      <dsp:nvSpPr>
        <dsp:cNvPr id="0" name=""/>
        <dsp:cNvSpPr/>
      </dsp:nvSpPr>
      <dsp:spPr>
        <a:xfrm>
          <a:off x="0" y="1992243"/>
          <a:ext cx="6422848" cy="796268"/>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B4430354-6745-4D88-B523-9E6B94380654}">
      <dsp:nvSpPr>
        <dsp:cNvPr id="0" name=""/>
        <dsp:cNvSpPr/>
      </dsp:nvSpPr>
      <dsp:spPr>
        <a:xfrm>
          <a:off x="240871" y="2171403"/>
          <a:ext cx="437947" cy="437947"/>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6509B5A5-9972-483B-9FB3-288C6BF789D3}">
      <dsp:nvSpPr>
        <dsp:cNvPr id="0" name=""/>
        <dsp:cNvSpPr/>
      </dsp:nvSpPr>
      <dsp:spPr>
        <a:xfrm>
          <a:off x="919690" y="1992243"/>
          <a:ext cx="5503157" cy="7962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272" tIns="84272" rIns="84272" bIns="84272" numCol="1" spcCol="1270" anchor="ctr" anchorCtr="0">
          <a:noAutofit/>
        </a:bodyPr>
        <a:lstStyle/>
        <a:p>
          <a:pPr marL="0" lvl="0" indent="0" algn="l" defTabSz="889000">
            <a:lnSpc>
              <a:spcPct val="100000"/>
            </a:lnSpc>
            <a:spcBef>
              <a:spcPct val="0"/>
            </a:spcBef>
            <a:spcAft>
              <a:spcPct val="35000"/>
            </a:spcAft>
            <a:buNone/>
          </a:pPr>
          <a:r>
            <a:rPr lang="en-US" sz="2000" kern="1200" dirty="0"/>
            <a:t>Recurring smoke-ready column in the Missoulian</a:t>
          </a:r>
        </a:p>
      </dsp:txBody>
      <dsp:txXfrm>
        <a:off x="919690" y="1992243"/>
        <a:ext cx="5503157" cy="796268"/>
      </dsp:txXfrm>
    </dsp:sp>
    <dsp:sp modelId="{3F705EDB-1513-47AE-B69E-6D654EF3BB2C}">
      <dsp:nvSpPr>
        <dsp:cNvPr id="0" name=""/>
        <dsp:cNvSpPr/>
      </dsp:nvSpPr>
      <dsp:spPr>
        <a:xfrm>
          <a:off x="0" y="2987579"/>
          <a:ext cx="6422848" cy="796268"/>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283B1910-DC12-40AC-8471-26E230A32940}">
      <dsp:nvSpPr>
        <dsp:cNvPr id="0" name=""/>
        <dsp:cNvSpPr/>
      </dsp:nvSpPr>
      <dsp:spPr>
        <a:xfrm>
          <a:off x="240871" y="3166739"/>
          <a:ext cx="437947" cy="43794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82C16FF8-6E52-412E-A5E7-6E22D84C6515}">
      <dsp:nvSpPr>
        <dsp:cNvPr id="0" name=""/>
        <dsp:cNvSpPr/>
      </dsp:nvSpPr>
      <dsp:spPr>
        <a:xfrm>
          <a:off x="919690" y="2987579"/>
          <a:ext cx="5503157" cy="7962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272" tIns="84272" rIns="84272" bIns="84272" numCol="1" spcCol="1270" anchor="ctr" anchorCtr="0">
          <a:noAutofit/>
        </a:bodyPr>
        <a:lstStyle/>
        <a:p>
          <a:pPr marL="0" lvl="0" indent="0" algn="l" defTabSz="889000">
            <a:lnSpc>
              <a:spcPct val="100000"/>
            </a:lnSpc>
            <a:spcBef>
              <a:spcPct val="0"/>
            </a:spcBef>
            <a:spcAft>
              <a:spcPct val="35000"/>
            </a:spcAft>
            <a:buNone/>
          </a:pPr>
          <a:r>
            <a:rPr lang="en-US" sz="2000" kern="1200"/>
            <a:t>Climate Smart Missoula’s new wildfire smoke website: </a:t>
          </a:r>
          <a:r>
            <a:rPr lang="en-US" sz="2000" i="1" kern="1200"/>
            <a:t>www.montanawildfiresmoke.org</a:t>
          </a:r>
          <a:endParaRPr lang="en-US" sz="2000" kern="1200" dirty="0"/>
        </a:p>
      </dsp:txBody>
      <dsp:txXfrm>
        <a:off x="919690" y="2987579"/>
        <a:ext cx="5503157" cy="79626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33E161-30A8-4141-ADED-B4A20590FDBF}">
      <dsp:nvSpPr>
        <dsp:cNvPr id="0" name=""/>
        <dsp:cNvSpPr/>
      </dsp:nvSpPr>
      <dsp:spPr>
        <a:xfrm>
          <a:off x="0" y="4597"/>
          <a:ext cx="6513603" cy="979371"/>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F6C1F3EE-0CB4-43FC-9DAC-8ACFA07AF664}">
      <dsp:nvSpPr>
        <dsp:cNvPr id="0" name=""/>
        <dsp:cNvSpPr/>
      </dsp:nvSpPr>
      <dsp:spPr>
        <a:xfrm>
          <a:off x="296259" y="224956"/>
          <a:ext cx="538654" cy="538654"/>
        </a:xfrm>
        <a:prstGeom prst="rect">
          <a:avLst/>
        </a:prstGeom>
        <a:blipFill>
          <a:blip xmlns:r="http://schemas.openxmlformats.org/officeDocument/2006/relationships" r:embed="rId1">
            <a:extLst>
              <a:ext uri="{28A0092B-C50C-407E-A947-70E740481C1C}">
                <a14:useLocalDpi xmlns:a14="http://schemas.microsoft.com/office/drawing/2010/main" val="0"/>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4A914219-C73D-4322-98DD-10AF9C6B50C5}">
      <dsp:nvSpPr>
        <dsp:cNvPr id="0" name=""/>
        <dsp:cNvSpPr/>
      </dsp:nvSpPr>
      <dsp:spPr>
        <a:xfrm>
          <a:off x="1131174" y="4597"/>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800100">
            <a:lnSpc>
              <a:spcPct val="90000"/>
            </a:lnSpc>
            <a:spcBef>
              <a:spcPct val="0"/>
            </a:spcBef>
            <a:spcAft>
              <a:spcPct val="35000"/>
            </a:spcAft>
            <a:buNone/>
          </a:pPr>
          <a:r>
            <a:rPr lang="en-US" sz="1800" kern="1200"/>
            <a:t>Fewer facilities housing vulnerable populations will make direct facility-level (schools, clinics, etc.) interventions more manageable</a:t>
          </a:r>
        </a:p>
      </dsp:txBody>
      <dsp:txXfrm>
        <a:off x="1131174" y="4597"/>
        <a:ext cx="5382429" cy="979371"/>
      </dsp:txXfrm>
    </dsp:sp>
    <dsp:sp modelId="{D32735BC-BE14-41B7-BFC5-32BCC81FAD64}">
      <dsp:nvSpPr>
        <dsp:cNvPr id="0" name=""/>
        <dsp:cNvSpPr/>
      </dsp:nvSpPr>
      <dsp:spPr>
        <a:xfrm>
          <a:off x="0" y="1228812"/>
          <a:ext cx="6513603" cy="979371"/>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B632EAD7-3788-4418-8841-3F708C6B4B3E}">
      <dsp:nvSpPr>
        <dsp:cNvPr id="0" name=""/>
        <dsp:cNvSpPr/>
      </dsp:nvSpPr>
      <dsp:spPr>
        <a:xfrm>
          <a:off x="296259" y="1449171"/>
          <a:ext cx="538654" cy="538654"/>
        </a:xfrm>
        <a:prstGeom prst="rect">
          <a:avLst/>
        </a:prstGeom>
        <a:blipFill>
          <a:blip xmlns:r="http://schemas.openxmlformats.org/officeDocument/2006/relationships" r:embed="rId2">
            <a:extLst>
              <a:ext uri="{28A0092B-C50C-407E-A947-70E740481C1C}">
                <a14:useLocalDpi xmlns:a14="http://schemas.microsoft.com/office/drawing/2010/main" val="0"/>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5014CE66-F81C-43AF-8877-D2241C6E25AA}">
      <dsp:nvSpPr>
        <dsp:cNvPr id="0" name=""/>
        <dsp:cNvSpPr/>
      </dsp:nvSpPr>
      <dsp:spPr>
        <a:xfrm>
          <a:off x="1131174" y="1228812"/>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800100">
            <a:lnSpc>
              <a:spcPct val="90000"/>
            </a:lnSpc>
            <a:spcBef>
              <a:spcPct val="0"/>
            </a:spcBef>
            <a:spcAft>
              <a:spcPct val="35000"/>
            </a:spcAft>
            <a:buNone/>
          </a:pPr>
          <a:r>
            <a:rPr lang="en-US" sz="1800" kern="1200"/>
            <a:t>With smaller populations, direct interventions for highly vulnerable individuals may be more manageable</a:t>
          </a:r>
        </a:p>
      </dsp:txBody>
      <dsp:txXfrm>
        <a:off x="1131174" y="1228812"/>
        <a:ext cx="5382429" cy="979371"/>
      </dsp:txXfrm>
    </dsp:sp>
    <dsp:sp modelId="{B3742B14-675E-48A7-BD7E-4565D6FE55C9}">
      <dsp:nvSpPr>
        <dsp:cNvPr id="0" name=""/>
        <dsp:cNvSpPr/>
      </dsp:nvSpPr>
      <dsp:spPr>
        <a:xfrm>
          <a:off x="0" y="2453027"/>
          <a:ext cx="6513603" cy="979371"/>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DF8E9626-A99A-4A7B-A32F-10A735A31678}">
      <dsp:nvSpPr>
        <dsp:cNvPr id="0" name=""/>
        <dsp:cNvSpPr/>
      </dsp:nvSpPr>
      <dsp:spPr>
        <a:xfrm>
          <a:off x="296259" y="2673385"/>
          <a:ext cx="538654" cy="538654"/>
        </a:xfrm>
        <a:prstGeom prst="rect">
          <a:avLst/>
        </a:prstGeom>
        <a:blipFill>
          <a:blip xmlns:r="http://schemas.openxmlformats.org/officeDocument/2006/relationships" r:embed="rId3">
            <a:extLst>
              <a:ext uri="{28A0092B-C50C-407E-A947-70E740481C1C}">
                <a14:useLocalDpi xmlns:a14="http://schemas.microsoft.com/office/drawing/2010/main" val="0"/>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65D31C5D-69DA-46F4-96BA-B25EDC8EC26B}">
      <dsp:nvSpPr>
        <dsp:cNvPr id="0" name=""/>
        <dsp:cNvSpPr/>
      </dsp:nvSpPr>
      <dsp:spPr>
        <a:xfrm>
          <a:off x="1131174" y="2453027"/>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800100">
            <a:lnSpc>
              <a:spcPct val="90000"/>
            </a:lnSpc>
            <a:spcBef>
              <a:spcPct val="0"/>
            </a:spcBef>
            <a:spcAft>
              <a:spcPct val="35000"/>
            </a:spcAft>
            <a:buNone/>
          </a:pPr>
          <a:r>
            <a:rPr lang="en-US" sz="1800" kern="1200"/>
            <a:t>Closer knit communities help each other</a:t>
          </a:r>
        </a:p>
      </dsp:txBody>
      <dsp:txXfrm>
        <a:off x="1131174" y="2453027"/>
        <a:ext cx="5382429" cy="979371"/>
      </dsp:txXfrm>
    </dsp:sp>
    <dsp:sp modelId="{FEFD652C-C24F-49ED-A18E-2414A8141D3E}">
      <dsp:nvSpPr>
        <dsp:cNvPr id="0" name=""/>
        <dsp:cNvSpPr/>
      </dsp:nvSpPr>
      <dsp:spPr>
        <a:xfrm>
          <a:off x="0" y="3677241"/>
          <a:ext cx="6513603" cy="979371"/>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74ED4322-2158-4F99-873C-5A3A8F8913DC}">
      <dsp:nvSpPr>
        <dsp:cNvPr id="0" name=""/>
        <dsp:cNvSpPr/>
      </dsp:nvSpPr>
      <dsp:spPr>
        <a:xfrm>
          <a:off x="296259" y="3897600"/>
          <a:ext cx="538654" cy="538654"/>
        </a:xfrm>
        <a:prstGeom prst="rect">
          <a:avLst/>
        </a:prstGeom>
        <a:blipFill>
          <a:blip xmlns:r="http://schemas.openxmlformats.org/officeDocument/2006/relationships" r:embed="rId4">
            <a:extLst>
              <a:ext uri="{28A0092B-C50C-407E-A947-70E740481C1C}">
                <a14:useLocalDpi xmlns:a14="http://schemas.microsoft.com/office/drawing/2010/main" val="0"/>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5792B54A-BE43-4851-B976-BCC6E08F81FF}">
      <dsp:nvSpPr>
        <dsp:cNvPr id="0" name=""/>
        <dsp:cNvSpPr/>
      </dsp:nvSpPr>
      <dsp:spPr>
        <a:xfrm>
          <a:off x="1131174" y="3677241"/>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800100">
            <a:lnSpc>
              <a:spcPct val="90000"/>
            </a:lnSpc>
            <a:spcBef>
              <a:spcPct val="0"/>
            </a:spcBef>
            <a:spcAft>
              <a:spcPct val="35000"/>
            </a:spcAft>
            <a:buNone/>
          </a:pPr>
          <a:r>
            <a:rPr lang="en-US" sz="1800" kern="1200"/>
            <a:t>Community meetings grab a larger swath of the population</a:t>
          </a:r>
        </a:p>
      </dsp:txBody>
      <dsp:txXfrm>
        <a:off x="1131174" y="3677241"/>
        <a:ext cx="5382429" cy="979371"/>
      </dsp:txXfrm>
    </dsp:sp>
    <dsp:sp modelId="{4C4E160F-C7D6-4E38-96EC-B89ED3012512}">
      <dsp:nvSpPr>
        <dsp:cNvPr id="0" name=""/>
        <dsp:cNvSpPr/>
      </dsp:nvSpPr>
      <dsp:spPr>
        <a:xfrm>
          <a:off x="0" y="4901456"/>
          <a:ext cx="6513603" cy="979371"/>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3F02BAAE-0148-47C6-8134-1C9E1AB6258B}">
      <dsp:nvSpPr>
        <dsp:cNvPr id="0" name=""/>
        <dsp:cNvSpPr/>
      </dsp:nvSpPr>
      <dsp:spPr>
        <a:xfrm>
          <a:off x="296259" y="5121814"/>
          <a:ext cx="538654" cy="538654"/>
        </a:xfrm>
        <a:prstGeom prst="rect">
          <a:avLst/>
        </a:prstGeom>
        <a:blipFill>
          <a:blip xmlns:r="http://schemas.openxmlformats.org/officeDocument/2006/relationships" r:embed="rId5">
            <a:extLst>
              <a:ext uri="{28A0092B-C50C-407E-A947-70E740481C1C}">
                <a14:useLocalDpi xmlns:a14="http://schemas.microsoft.com/office/drawing/2010/main" val="0"/>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1EDA9A51-44D8-4143-908E-6E5AE4169D0A}">
      <dsp:nvSpPr>
        <dsp:cNvPr id="0" name=""/>
        <dsp:cNvSpPr/>
      </dsp:nvSpPr>
      <dsp:spPr>
        <a:xfrm>
          <a:off x="1131174" y="4901456"/>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800100">
            <a:lnSpc>
              <a:spcPct val="90000"/>
            </a:lnSpc>
            <a:spcBef>
              <a:spcPct val="0"/>
            </a:spcBef>
            <a:spcAft>
              <a:spcPct val="35000"/>
            </a:spcAft>
            <a:buNone/>
          </a:pPr>
          <a:r>
            <a:rPr lang="en-US" sz="1800" kern="1200"/>
            <a:t>Word of mouth can be an effective messaging tool - community members will spread messages and generosity</a:t>
          </a:r>
        </a:p>
      </dsp:txBody>
      <dsp:txXfrm>
        <a:off x="1131174" y="4901456"/>
        <a:ext cx="5382429" cy="97937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2673B9-05DB-418E-AE38-F8348CF00E92}">
      <dsp:nvSpPr>
        <dsp:cNvPr id="0" name=""/>
        <dsp:cNvSpPr/>
      </dsp:nvSpPr>
      <dsp:spPr>
        <a:xfrm>
          <a:off x="0" y="956381"/>
          <a:ext cx="6513603" cy="17656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7E3866F7-467B-46B6-96AA-B0B67A8EBAB5}">
      <dsp:nvSpPr>
        <dsp:cNvPr id="0" name=""/>
        <dsp:cNvSpPr/>
      </dsp:nvSpPr>
      <dsp:spPr>
        <a:xfrm>
          <a:off x="534102" y="1353647"/>
          <a:ext cx="971095" cy="971095"/>
        </a:xfrm>
        <a:prstGeom prst="rect">
          <a:avLst/>
        </a:prstGeom>
        <a:blipFill>
          <a:blip xmlns:r="http://schemas.openxmlformats.org/officeDocument/2006/relationships" r:embed="rId1">
            <a:extLst>
              <a:ext uri="{28A0092B-C50C-407E-A947-70E740481C1C}">
                <a14:useLocalDpi xmlns:a14="http://schemas.microsoft.com/office/drawing/2010/main" val="0"/>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DA1CCD28-FE16-48C5-8B46-14A9E3362BEC}">
      <dsp:nvSpPr>
        <dsp:cNvPr id="0" name=""/>
        <dsp:cNvSpPr/>
      </dsp:nvSpPr>
      <dsp:spPr>
        <a:xfrm>
          <a:off x="2039300" y="956381"/>
          <a:ext cx="4474303" cy="1765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862" tIns="186862" rIns="186862" bIns="186862" numCol="1" spcCol="1270" anchor="ctr" anchorCtr="0">
          <a:noAutofit/>
        </a:bodyPr>
        <a:lstStyle/>
        <a:p>
          <a:pPr marL="0" lvl="0" indent="0" algn="l" defTabSz="1111250">
            <a:lnSpc>
              <a:spcPct val="90000"/>
            </a:lnSpc>
            <a:spcBef>
              <a:spcPct val="0"/>
            </a:spcBef>
            <a:spcAft>
              <a:spcPct val="35000"/>
            </a:spcAft>
            <a:buNone/>
          </a:pPr>
          <a:r>
            <a:rPr lang="en-US" sz="2500" kern="1200"/>
            <a:t>The need for institutional/policy/engineering controls also grows</a:t>
          </a:r>
        </a:p>
      </dsp:txBody>
      <dsp:txXfrm>
        <a:off x="2039300" y="956381"/>
        <a:ext cx="4474303" cy="1765627"/>
      </dsp:txXfrm>
    </dsp:sp>
    <dsp:sp modelId="{09C36C4D-6394-452A-8CF0-BB5A9B0EEAF0}">
      <dsp:nvSpPr>
        <dsp:cNvPr id="0" name=""/>
        <dsp:cNvSpPr/>
      </dsp:nvSpPr>
      <dsp:spPr>
        <a:xfrm>
          <a:off x="0" y="3163416"/>
          <a:ext cx="6513603" cy="17656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674D010D-EC86-4DC1-9A73-2C5DF66CE15E}">
      <dsp:nvSpPr>
        <dsp:cNvPr id="0" name=""/>
        <dsp:cNvSpPr/>
      </dsp:nvSpPr>
      <dsp:spPr>
        <a:xfrm>
          <a:off x="534102" y="3560682"/>
          <a:ext cx="971095" cy="971095"/>
        </a:xfrm>
        <a:prstGeom prst="rect">
          <a:avLst/>
        </a:prstGeom>
        <a:blipFill>
          <a:blip xmlns:r="http://schemas.openxmlformats.org/officeDocument/2006/relationships" r:embed="rId2">
            <a:extLst>
              <a:ext uri="{28A0092B-C50C-407E-A947-70E740481C1C}">
                <a14:useLocalDpi xmlns:a14="http://schemas.microsoft.com/office/drawing/2010/main" val="0"/>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3ED90D92-342E-496B-B58D-3CB343046F33}">
      <dsp:nvSpPr>
        <dsp:cNvPr id="0" name=""/>
        <dsp:cNvSpPr/>
      </dsp:nvSpPr>
      <dsp:spPr>
        <a:xfrm>
          <a:off x="2039300" y="3163416"/>
          <a:ext cx="4474303" cy="1765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862" tIns="186862" rIns="186862" bIns="186862" numCol="1" spcCol="1270" anchor="ctr" anchorCtr="0">
          <a:noAutofit/>
        </a:bodyPr>
        <a:lstStyle/>
        <a:p>
          <a:pPr marL="0" lvl="0" indent="0" algn="l" defTabSz="1111250">
            <a:lnSpc>
              <a:spcPct val="90000"/>
            </a:lnSpc>
            <a:spcBef>
              <a:spcPct val="0"/>
            </a:spcBef>
            <a:spcAft>
              <a:spcPct val="35000"/>
            </a:spcAft>
            <a:buNone/>
          </a:pPr>
          <a:r>
            <a:rPr lang="en-US" sz="2500" kern="1200"/>
            <a:t>The need for individuals’ self-sufficiency grows</a:t>
          </a:r>
        </a:p>
      </dsp:txBody>
      <dsp:txXfrm>
        <a:off x="2039300" y="3163416"/>
        <a:ext cx="4474303" cy="176562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79323D-5471-48C4-9844-BCC91CAE75A5}" type="datetimeFigureOut">
              <a:rPr lang="en-US" smtClean="0"/>
              <a:t>2/5/2019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8BFB68-C652-4183-913B-35AA27F9C109}" type="slidenum">
              <a:rPr lang="en-US" smtClean="0"/>
              <a:t>‹#›</a:t>
            </a:fld>
            <a:endParaRPr lang="en-US"/>
          </a:p>
        </p:txBody>
      </p:sp>
    </p:spTree>
    <p:extLst>
      <p:ext uri="{BB962C8B-B14F-4D97-AF65-F5344CB8AC3E}">
        <p14:creationId xmlns:p14="http://schemas.microsoft.com/office/powerpoint/2010/main" val="13894400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Important to outreach to </a:t>
            </a:r>
            <a:r>
              <a:rPr lang="en-US"/>
              <a:t>organizations</a:t>
            </a:r>
            <a:r>
              <a:rPr lang="en-US" baseline="0"/>
              <a:t> that manage</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911FD-F6C2-4DB2-815A-06750EA6E4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18550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7EC09-CA83-4941-8C8E-87446A0FE0C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BEFB39-2669-438B-8596-ED910BBE24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8EC9F6B-9591-455E-9E46-A27F503A9486}"/>
              </a:ext>
            </a:extLst>
          </p:cNvPr>
          <p:cNvSpPr>
            <a:spLocks noGrp="1"/>
          </p:cNvSpPr>
          <p:nvPr>
            <p:ph type="dt" sz="half" idx="10"/>
          </p:nvPr>
        </p:nvSpPr>
        <p:spPr/>
        <p:txBody>
          <a:bodyPr/>
          <a:lstStyle/>
          <a:p>
            <a:fld id="{439E8FBC-EC68-4E99-BCC3-AA8FAEDB0456}" type="datetimeFigureOut">
              <a:rPr lang="en-US" smtClean="0"/>
              <a:t>2/5/2019</a:t>
            </a:fld>
            <a:endParaRPr lang="en-US"/>
          </a:p>
        </p:txBody>
      </p:sp>
      <p:sp>
        <p:nvSpPr>
          <p:cNvPr id="5" name="Footer Placeholder 4">
            <a:extLst>
              <a:ext uri="{FF2B5EF4-FFF2-40B4-BE49-F238E27FC236}">
                <a16:creationId xmlns:a16="http://schemas.microsoft.com/office/drawing/2014/main" id="{0F11A675-9DCA-4DA4-8306-49F1A4F70E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EB7B78-0A0E-4D2D-B649-489B061D1E49}"/>
              </a:ext>
            </a:extLst>
          </p:cNvPr>
          <p:cNvSpPr>
            <a:spLocks noGrp="1"/>
          </p:cNvSpPr>
          <p:nvPr>
            <p:ph type="sldNum" sz="quarter" idx="12"/>
          </p:nvPr>
        </p:nvSpPr>
        <p:spPr/>
        <p:txBody>
          <a:bodyPr/>
          <a:lstStyle/>
          <a:p>
            <a:fld id="{A59A6C76-34DD-404D-9553-2E2BF60E1547}" type="slidenum">
              <a:rPr lang="en-US" smtClean="0"/>
              <a:t>‹#›</a:t>
            </a:fld>
            <a:endParaRPr lang="en-US"/>
          </a:p>
        </p:txBody>
      </p:sp>
    </p:spTree>
    <p:extLst>
      <p:ext uri="{BB962C8B-B14F-4D97-AF65-F5344CB8AC3E}">
        <p14:creationId xmlns:p14="http://schemas.microsoft.com/office/powerpoint/2010/main" val="35655854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E3739-A351-47C3-AABA-A7E74984CB9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2540F0B-CF75-42D4-B209-EA59B554221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6E7D0B-76F5-4929-BA0A-B4B3636E8064}"/>
              </a:ext>
            </a:extLst>
          </p:cNvPr>
          <p:cNvSpPr>
            <a:spLocks noGrp="1"/>
          </p:cNvSpPr>
          <p:nvPr>
            <p:ph type="dt" sz="half" idx="10"/>
          </p:nvPr>
        </p:nvSpPr>
        <p:spPr/>
        <p:txBody>
          <a:bodyPr/>
          <a:lstStyle/>
          <a:p>
            <a:fld id="{439E8FBC-EC68-4E99-BCC3-AA8FAEDB0456}" type="datetimeFigureOut">
              <a:rPr lang="en-US" smtClean="0"/>
              <a:t>2/5/2019</a:t>
            </a:fld>
            <a:endParaRPr lang="en-US"/>
          </a:p>
        </p:txBody>
      </p:sp>
      <p:sp>
        <p:nvSpPr>
          <p:cNvPr id="5" name="Footer Placeholder 4">
            <a:extLst>
              <a:ext uri="{FF2B5EF4-FFF2-40B4-BE49-F238E27FC236}">
                <a16:creationId xmlns:a16="http://schemas.microsoft.com/office/drawing/2014/main" id="{ECD9512E-BFF2-489B-8D47-D27DC025C5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FE0913-B0EC-4C31-BB1A-6507B057D2E1}"/>
              </a:ext>
            </a:extLst>
          </p:cNvPr>
          <p:cNvSpPr>
            <a:spLocks noGrp="1"/>
          </p:cNvSpPr>
          <p:nvPr>
            <p:ph type="sldNum" sz="quarter" idx="12"/>
          </p:nvPr>
        </p:nvSpPr>
        <p:spPr/>
        <p:txBody>
          <a:bodyPr/>
          <a:lstStyle/>
          <a:p>
            <a:fld id="{A59A6C76-34DD-404D-9553-2E2BF60E1547}" type="slidenum">
              <a:rPr lang="en-US" smtClean="0"/>
              <a:t>‹#›</a:t>
            </a:fld>
            <a:endParaRPr lang="en-US"/>
          </a:p>
        </p:txBody>
      </p:sp>
    </p:spTree>
    <p:extLst>
      <p:ext uri="{BB962C8B-B14F-4D97-AF65-F5344CB8AC3E}">
        <p14:creationId xmlns:p14="http://schemas.microsoft.com/office/powerpoint/2010/main" val="36728274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4895EB3-6D7F-4A28-AF17-DAB4E83CB08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7888FD8-3DEB-4EC0-8782-5A260568E6E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813C6F-B20B-4874-B46E-A296E0AA4B2A}"/>
              </a:ext>
            </a:extLst>
          </p:cNvPr>
          <p:cNvSpPr>
            <a:spLocks noGrp="1"/>
          </p:cNvSpPr>
          <p:nvPr>
            <p:ph type="dt" sz="half" idx="10"/>
          </p:nvPr>
        </p:nvSpPr>
        <p:spPr/>
        <p:txBody>
          <a:bodyPr/>
          <a:lstStyle/>
          <a:p>
            <a:fld id="{439E8FBC-EC68-4E99-BCC3-AA8FAEDB0456}" type="datetimeFigureOut">
              <a:rPr lang="en-US" smtClean="0"/>
              <a:t>2/5/2019</a:t>
            </a:fld>
            <a:endParaRPr lang="en-US"/>
          </a:p>
        </p:txBody>
      </p:sp>
      <p:sp>
        <p:nvSpPr>
          <p:cNvPr id="5" name="Footer Placeholder 4">
            <a:extLst>
              <a:ext uri="{FF2B5EF4-FFF2-40B4-BE49-F238E27FC236}">
                <a16:creationId xmlns:a16="http://schemas.microsoft.com/office/drawing/2014/main" id="{16B860BB-B2B7-4F2F-A102-862ED1DA8E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61AAD7-72F6-4C1C-87DC-B3E0CE219E7A}"/>
              </a:ext>
            </a:extLst>
          </p:cNvPr>
          <p:cNvSpPr>
            <a:spLocks noGrp="1"/>
          </p:cNvSpPr>
          <p:nvPr>
            <p:ph type="sldNum" sz="quarter" idx="12"/>
          </p:nvPr>
        </p:nvSpPr>
        <p:spPr/>
        <p:txBody>
          <a:bodyPr/>
          <a:lstStyle/>
          <a:p>
            <a:fld id="{A59A6C76-34DD-404D-9553-2E2BF60E1547}" type="slidenum">
              <a:rPr lang="en-US" smtClean="0"/>
              <a:t>‹#›</a:t>
            </a:fld>
            <a:endParaRPr lang="en-US"/>
          </a:p>
        </p:txBody>
      </p:sp>
    </p:spTree>
    <p:extLst>
      <p:ext uri="{BB962C8B-B14F-4D97-AF65-F5344CB8AC3E}">
        <p14:creationId xmlns:p14="http://schemas.microsoft.com/office/powerpoint/2010/main" val="21638557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6" name="Rectangle 5"/>
          <p:cNvSpPr/>
          <p:nvPr userDrawn="1"/>
        </p:nvSpPr>
        <p:spPr>
          <a:xfrm>
            <a:off x="0" y="0"/>
            <a:ext cx="12192000" cy="9144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itle 1"/>
          <p:cNvSpPr>
            <a:spLocks noGrp="1"/>
          </p:cNvSpPr>
          <p:nvPr>
            <p:ph type="title" hasCustomPrompt="1"/>
          </p:nvPr>
        </p:nvSpPr>
        <p:spPr>
          <a:xfrm>
            <a:off x="731520" y="228600"/>
            <a:ext cx="10728960" cy="548640"/>
          </a:xfrm>
        </p:spPr>
        <p:txBody>
          <a:bodyPr anchor="t">
            <a:normAutofit/>
          </a:bodyPr>
          <a:lstStyle>
            <a:lvl1pPr algn="ctr">
              <a:defRPr sz="3000" b="0" baseline="0">
                <a:solidFill>
                  <a:schemeClr val="bg1"/>
                </a:solidFill>
              </a:defRPr>
            </a:lvl1pPr>
          </a:lstStyle>
          <a:p>
            <a:r>
              <a:rPr lang="en-US" dirty="0"/>
              <a:t>Click to add headline</a:t>
            </a:r>
          </a:p>
        </p:txBody>
      </p:sp>
    </p:spTree>
    <p:extLst>
      <p:ext uri="{BB962C8B-B14F-4D97-AF65-F5344CB8AC3E}">
        <p14:creationId xmlns:p14="http://schemas.microsoft.com/office/powerpoint/2010/main" val="27756513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9" y="1430997"/>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254909"/>
            <a:ext cx="5157787" cy="411138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430997"/>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254909"/>
            <a:ext cx="5183188" cy="411138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Rectangle 9"/>
          <p:cNvSpPr/>
          <p:nvPr userDrawn="1"/>
        </p:nvSpPr>
        <p:spPr>
          <a:xfrm>
            <a:off x="0" y="0"/>
            <a:ext cx="12192000" cy="9144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
          <p:cNvSpPr>
            <a:spLocks noGrp="1"/>
          </p:cNvSpPr>
          <p:nvPr>
            <p:ph type="title" hasCustomPrompt="1"/>
          </p:nvPr>
        </p:nvSpPr>
        <p:spPr>
          <a:xfrm>
            <a:off x="731520" y="228600"/>
            <a:ext cx="10728960" cy="548640"/>
          </a:xfrm>
        </p:spPr>
        <p:txBody>
          <a:bodyPr anchor="t">
            <a:normAutofit/>
          </a:bodyPr>
          <a:lstStyle>
            <a:lvl1pPr algn="ctr">
              <a:defRPr sz="3000" b="0" baseline="0">
                <a:solidFill>
                  <a:schemeClr val="bg1"/>
                </a:solidFill>
              </a:defRPr>
            </a:lvl1pPr>
          </a:lstStyle>
          <a:p>
            <a:r>
              <a:rPr lang="en-US" dirty="0"/>
              <a:t>Click to add headline</a:t>
            </a:r>
          </a:p>
        </p:txBody>
      </p:sp>
    </p:spTree>
    <p:extLst>
      <p:ext uri="{BB962C8B-B14F-4D97-AF65-F5344CB8AC3E}">
        <p14:creationId xmlns:p14="http://schemas.microsoft.com/office/powerpoint/2010/main" val="14615924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5183188" y="987427"/>
            <a:ext cx="6172200" cy="4873625"/>
          </a:xfrm>
        </p:spPr>
        <p:txBody>
          <a:bodyPr anchor="t">
            <a:normAutofit/>
          </a:bodyPr>
          <a:lstStyle>
            <a:lvl1pPr marL="0" indent="0" algn="ctr">
              <a:buNone/>
              <a:defRPr sz="2800">
                <a:solidFill>
                  <a:schemeClr val="bg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8" name="Rectangle 7"/>
          <p:cNvSpPr/>
          <p:nvPr userDrawn="1"/>
        </p:nvSpPr>
        <p:spPr>
          <a:xfrm>
            <a:off x="-1" y="0"/>
            <a:ext cx="4772025" cy="6858000"/>
          </a:xfrm>
          <a:prstGeom prst="rect">
            <a:avLst/>
          </a:prstGeom>
          <a:solidFill>
            <a:schemeClr val="accent5"/>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itle 1"/>
          <p:cNvSpPr>
            <a:spLocks noGrp="1"/>
          </p:cNvSpPr>
          <p:nvPr>
            <p:ph type="title"/>
          </p:nvPr>
        </p:nvSpPr>
        <p:spPr>
          <a:xfrm>
            <a:off x="529087" y="457200"/>
            <a:ext cx="3715109" cy="1600200"/>
          </a:xfrm>
        </p:spPr>
        <p:txBody>
          <a:bodyPr anchor="b"/>
          <a:lstStyle>
            <a:lvl1pPr>
              <a:defRPr sz="3200">
                <a:solidFill>
                  <a:schemeClr val="bg1"/>
                </a:solidFill>
              </a:defRPr>
            </a:lvl1pPr>
          </a:lstStyle>
          <a:p>
            <a:r>
              <a:rPr lang="en-US"/>
              <a:t>Click to edit Master title style</a:t>
            </a:r>
            <a:endParaRPr lang="en-US" dirty="0"/>
          </a:p>
        </p:txBody>
      </p:sp>
      <p:sp>
        <p:nvSpPr>
          <p:cNvPr id="10" name="Text Placeholder 3"/>
          <p:cNvSpPr>
            <a:spLocks noGrp="1"/>
          </p:cNvSpPr>
          <p:nvPr>
            <p:ph type="body" sz="half" idx="2"/>
          </p:nvPr>
        </p:nvSpPr>
        <p:spPr>
          <a:xfrm>
            <a:off x="529087" y="2238546"/>
            <a:ext cx="3715109"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4833590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046D501-C29F-460F-89D7-5DABFB62526B}" type="datetimeFigureOut">
              <a:rPr lang="en-US" smtClean="0"/>
              <a:t>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6C0C-17D5-477A-9D56-4DB629440D9D}" type="slidenum">
              <a:rPr lang="en-US" smtClean="0"/>
              <a:t>‹#›</a:t>
            </a:fld>
            <a:endParaRPr lang="en-US"/>
          </a:p>
        </p:txBody>
      </p:sp>
    </p:spTree>
    <p:extLst>
      <p:ext uri="{BB962C8B-B14F-4D97-AF65-F5344CB8AC3E}">
        <p14:creationId xmlns:p14="http://schemas.microsoft.com/office/powerpoint/2010/main" val="39740269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046D501-C29F-460F-89D7-5DABFB62526B}" type="datetimeFigureOut">
              <a:rPr lang="en-US" smtClean="0"/>
              <a:t>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6C0C-17D5-477A-9D56-4DB629440D9D}" type="slidenum">
              <a:rPr lang="en-US" smtClean="0"/>
              <a:t>‹#›</a:t>
            </a:fld>
            <a:endParaRPr lang="en-US"/>
          </a:p>
        </p:txBody>
      </p:sp>
    </p:spTree>
    <p:extLst>
      <p:ext uri="{BB962C8B-B14F-4D97-AF65-F5344CB8AC3E}">
        <p14:creationId xmlns:p14="http://schemas.microsoft.com/office/powerpoint/2010/main" val="25361768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046D501-C29F-460F-89D7-5DABFB62526B}" type="datetimeFigureOut">
              <a:rPr lang="en-US" smtClean="0"/>
              <a:t>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6C0C-17D5-477A-9D56-4DB629440D9D}" type="slidenum">
              <a:rPr lang="en-US" smtClean="0"/>
              <a:t>‹#›</a:t>
            </a:fld>
            <a:endParaRPr lang="en-US"/>
          </a:p>
        </p:txBody>
      </p:sp>
    </p:spTree>
    <p:extLst>
      <p:ext uri="{BB962C8B-B14F-4D97-AF65-F5344CB8AC3E}">
        <p14:creationId xmlns:p14="http://schemas.microsoft.com/office/powerpoint/2010/main" val="24754004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046D501-C29F-460F-89D7-5DABFB62526B}" type="datetimeFigureOut">
              <a:rPr lang="en-US" smtClean="0"/>
              <a:t>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6C0C-17D5-477A-9D56-4DB629440D9D}" type="slidenum">
              <a:rPr lang="en-US" smtClean="0"/>
              <a:t>‹#›</a:t>
            </a:fld>
            <a:endParaRPr lang="en-US"/>
          </a:p>
        </p:txBody>
      </p:sp>
    </p:spTree>
    <p:extLst>
      <p:ext uri="{BB962C8B-B14F-4D97-AF65-F5344CB8AC3E}">
        <p14:creationId xmlns:p14="http://schemas.microsoft.com/office/powerpoint/2010/main" val="33007152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046D501-C29F-460F-89D7-5DABFB62526B}" type="datetimeFigureOut">
              <a:rPr lang="en-US" smtClean="0"/>
              <a:t>2/5/2019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6C0C-17D5-477A-9D56-4DB629440D9D}" type="slidenum">
              <a:rPr lang="en-US" smtClean="0"/>
              <a:t>‹#›</a:t>
            </a:fld>
            <a:endParaRPr lang="en-US"/>
          </a:p>
        </p:txBody>
      </p:sp>
    </p:spTree>
    <p:extLst>
      <p:ext uri="{BB962C8B-B14F-4D97-AF65-F5344CB8AC3E}">
        <p14:creationId xmlns:p14="http://schemas.microsoft.com/office/powerpoint/2010/main" val="15209683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10488-91CA-402E-9031-82AAAAC286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A8B386-7A50-46F1-B76A-CCEFCA7540C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64B977-1CE2-4F3C-8D21-68331C10B079}"/>
              </a:ext>
            </a:extLst>
          </p:cNvPr>
          <p:cNvSpPr>
            <a:spLocks noGrp="1"/>
          </p:cNvSpPr>
          <p:nvPr>
            <p:ph type="dt" sz="half" idx="10"/>
          </p:nvPr>
        </p:nvSpPr>
        <p:spPr/>
        <p:txBody>
          <a:bodyPr/>
          <a:lstStyle/>
          <a:p>
            <a:fld id="{439E8FBC-EC68-4E99-BCC3-AA8FAEDB0456}" type="datetimeFigureOut">
              <a:rPr lang="en-US" smtClean="0"/>
              <a:t>2/5/2019</a:t>
            </a:fld>
            <a:endParaRPr lang="en-US"/>
          </a:p>
        </p:txBody>
      </p:sp>
      <p:sp>
        <p:nvSpPr>
          <p:cNvPr id="5" name="Footer Placeholder 4">
            <a:extLst>
              <a:ext uri="{FF2B5EF4-FFF2-40B4-BE49-F238E27FC236}">
                <a16:creationId xmlns:a16="http://schemas.microsoft.com/office/drawing/2014/main" id="{97A548EE-615F-4DF9-A9FC-9B24EB1AB5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BBDF4C-EF4F-44F1-B052-3249F7257B82}"/>
              </a:ext>
            </a:extLst>
          </p:cNvPr>
          <p:cNvSpPr>
            <a:spLocks noGrp="1"/>
          </p:cNvSpPr>
          <p:nvPr>
            <p:ph type="sldNum" sz="quarter" idx="12"/>
          </p:nvPr>
        </p:nvSpPr>
        <p:spPr/>
        <p:txBody>
          <a:bodyPr/>
          <a:lstStyle/>
          <a:p>
            <a:fld id="{A59A6C76-34DD-404D-9553-2E2BF60E1547}" type="slidenum">
              <a:rPr lang="en-US" smtClean="0"/>
              <a:t>‹#›</a:t>
            </a:fld>
            <a:endParaRPr lang="en-US"/>
          </a:p>
        </p:txBody>
      </p:sp>
    </p:spTree>
    <p:extLst>
      <p:ext uri="{BB962C8B-B14F-4D97-AF65-F5344CB8AC3E}">
        <p14:creationId xmlns:p14="http://schemas.microsoft.com/office/powerpoint/2010/main" val="21074520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046D501-C29F-460F-89D7-5DABFB62526B}" type="datetimeFigureOut">
              <a:rPr lang="en-US" smtClean="0"/>
              <a:t>2/5/2019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6C0C-17D5-477A-9D56-4DB629440D9D}" type="slidenum">
              <a:rPr lang="en-US" smtClean="0"/>
              <a:t>‹#›</a:t>
            </a:fld>
            <a:endParaRPr lang="en-US"/>
          </a:p>
        </p:txBody>
      </p:sp>
    </p:spTree>
    <p:extLst>
      <p:ext uri="{BB962C8B-B14F-4D97-AF65-F5344CB8AC3E}">
        <p14:creationId xmlns:p14="http://schemas.microsoft.com/office/powerpoint/2010/main" val="39779497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46D501-C29F-460F-89D7-5DABFB62526B}" type="datetimeFigureOut">
              <a:rPr lang="en-US" smtClean="0"/>
              <a:t>2/5/2019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6C0C-17D5-477A-9D56-4DB629440D9D}" type="slidenum">
              <a:rPr lang="en-US" smtClean="0"/>
              <a:t>‹#›</a:t>
            </a:fld>
            <a:endParaRPr lang="en-US"/>
          </a:p>
        </p:txBody>
      </p:sp>
    </p:spTree>
    <p:extLst>
      <p:ext uri="{BB962C8B-B14F-4D97-AF65-F5344CB8AC3E}">
        <p14:creationId xmlns:p14="http://schemas.microsoft.com/office/powerpoint/2010/main" val="7364495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6D501-C29F-460F-89D7-5DABFB62526B}" type="datetimeFigureOut">
              <a:rPr lang="en-US" smtClean="0"/>
              <a:t>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6C0C-17D5-477A-9D56-4DB629440D9D}" type="slidenum">
              <a:rPr lang="en-US" smtClean="0"/>
              <a:t>‹#›</a:t>
            </a:fld>
            <a:endParaRPr lang="en-US"/>
          </a:p>
        </p:txBody>
      </p:sp>
    </p:spTree>
    <p:extLst>
      <p:ext uri="{BB962C8B-B14F-4D97-AF65-F5344CB8AC3E}">
        <p14:creationId xmlns:p14="http://schemas.microsoft.com/office/powerpoint/2010/main" val="5506299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6D501-C29F-460F-89D7-5DABFB62526B}" type="datetimeFigureOut">
              <a:rPr lang="en-US" smtClean="0"/>
              <a:t>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6C0C-17D5-477A-9D56-4DB629440D9D}" type="slidenum">
              <a:rPr lang="en-US" smtClean="0"/>
              <a:t>‹#›</a:t>
            </a:fld>
            <a:endParaRPr lang="en-US"/>
          </a:p>
        </p:txBody>
      </p:sp>
    </p:spTree>
    <p:extLst>
      <p:ext uri="{BB962C8B-B14F-4D97-AF65-F5344CB8AC3E}">
        <p14:creationId xmlns:p14="http://schemas.microsoft.com/office/powerpoint/2010/main" val="16486223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046D501-C29F-460F-89D7-5DABFB62526B}" type="datetimeFigureOut">
              <a:rPr lang="en-US" smtClean="0"/>
              <a:t>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6C0C-17D5-477A-9D56-4DB629440D9D}" type="slidenum">
              <a:rPr lang="en-US" smtClean="0"/>
              <a:t>‹#›</a:t>
            </a:fld>
            <a:endParaRPr lang="en-US"/>
          </a:p>
        </p:txBody>
      </p:sp>
    </p:spTree>
    <p:extLst>
      <p:ext uri="{BB962C8B-B14F-4D97-AF65-F5344CB8AC3E}">
        <p14:creationId xmlns:p14="http://schemas.microsoft.com/office/powerpoint/2010/main" val="25423196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046D501-C29F-460F-89D7-5DABFB62526B}" type="datetimeFigureOut">
              <a:rPr lang="en-US" smtClean="0"/>
              <a:t>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6C0C-17D5-477A-9D56-4DB629440D9D}" type="slidenum">
              <a:rPr lang="en-US" smtClean="0"/>
              <a:t>‹#›</a:t>
            </a:fld>
            <a:endParaRPr lang="en-US"/>
          </a:p>
        </p:txBody>
      </p:sp>
    </p:spTree>
    <p:extLst>
      <p:ext uri="{BB962C8B-B14F-4D97-AF65-F5344CB8AC3E}">
        <p14:creationId xmlns:p14="http://schemas.microsoft.com/office/powerpoint/2010/main" val="804032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_Two Content">
    <p:spTree>
      <p:nvGrpSpPr>
        <p:cNvPr id="1" name=""/>
        <p:cNvGrpSpPr/>
        <p:nvPr/>
      </p:nvGrpSpPr>
      <p:grpSpPr>
        <a:xfrm>
          <a:off x="0" y="0"/>
          <a:ext cx="0" cy="0"/>
          <a:chOff x="0" y="0"/>
          <a:chExt cx="0" cy="0"/>
        </a:xfrm>
      </p:grpSpPr>
      <p:sp>
        <p:nvSpPr>
          <p:cNvPr id="7" name="Rectangle 6"/>
          <p:cNvSpPr/>
          <p:nvPr userDrawn="1"/>
        </p:nvSpPr>
        <p:spPr>
          <a:xfrm>
            <a:off x="0" y="0"/>
            <a:ext cx="12192000" cy="9144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731520" y="228600"/>
            <a:ext cx="10728960" cy="548640"/>
          </a:xfrm>
        </p:spPr>
        <p:txBody>
          <a:bodyPr anchor="t">
            <a:normAutofit/>
          </a:bodyPr>
          <a:lstStyle>
            <a:lvl1pPr algn="ctr">
              <a:defRPr sz="3000" b="0" baseline="0">
                <a:solidFill>
                  <a:schemeClr val="bg1"/>
                </a:solidFill>
              </a:defRPr>
            </a:lvl1pPr>
          </a:lstStyle>
          <a:p>
            <a:r>
              <a:rPr lang="en-US" dirty="0"/>
              <a:t>Click to add headline</a:t>
            </a:r>
          </a:p>
        </p:txBody>
      </p:sp>
      <p:sp>
        <p:nvSpPr>
          <p:cNvPr id="3" name="Content Placeholder 2"/>
          <p:cNvSpPr>
            <a:spLocks noGrp="1"/>
          </p:cNvSpPr>
          <p:nvPr>
            <p:ph idx="1" hasCustomPrompt="1"/>
          </p:nvPr>
        </p:nvSpPr>
        <p:spPr>
          <a:xfrm>
            <a:off x="974682" y="1463040"/>
            <a:ext cx="4863207" cy="4846320"/>
          </a:xfrm>
        </p:spPr>
        <p:txBody>
          <a:bodyPr>
            <a:normAutofit/>
          </a:bodyPr>
          <a:lstStyle>
            <a:lvl1pPr marL="0" indent="0">
              <a:lnSpc>
                <a:spcPct val="100000"/>
              </a:lnSpc>
              <a:spcBef>
                <a:spcPts val="0"/>
              </a:spcBef>
              <a:spcAft>
                <a:spcPts val="600"/>
              </a:spcAft>
              <a:buFontTx/>
              <a:buNone/>
              <a:defRPr sz="1800" baseline="0"/>
            </a:lvl1pPr>
            <a:lvl2pPr marL="0" indent="0">
              <a:lnSpc>
                <a:spcPct val="100000"/>
              </a:lnSpc>
              <a:spcBef>
                <a:spcPts val="0"/>
              </a:spcBef>
              <a:spcAft>
                <a:spcPts val="600"/>
              </a:spcAft>
              <a:buFontTx/>
              <a:buNone/>
              <a:defRPr sz="1800"/>
            </a:lvl2pPr>
            <a:lvl3pPr marL="0" indent="0">
              <a:lnSpc>
                <a:spcPct val="100000"/>
              </a:lnSpc>
              <a:spcBef>
                <a:spcPts val="0"/>
              </a:spcBef>
              <a:spcAft>
                <a:spcPts val="600"/>
              </a:spcAft>
              <a:buFontTx/>
              <a:buNone/>
              <a:defRPr sz="1800"/>
            </a:lvl3pPr>
            <a:lvl4pPr marL="0" indent="0">
              <a:lnSpc>
                <a:spcPct val="100000"/>
              </a:lnSpc>
              <a:spcBef>
                <a:spcPts val="0"/>
              </a:spcBef>
              <a:spcAft>
                <a:spcPts val="600"/>
              </a:spcAft>
              <a:buFontTx/>
              <a:buNone/>
              <a:defRPr sz="1800"/>
            </a:lvl4pPr>
            <a:lvl5pPr marL="0" indent="0">
              <a:lnSpc>
                <a:spcPct val="100000"/>
              </a:lnSpc>
              <a:spcBef>
                <a:spcPts val="0"/>
              </a:spcBef>
              <a:spcAft>
                <a:spcPts val="600"/>
              </a:spcAft>
              <a:buFontTx/>
              <a:buNone/>
              <a:defRPr sz="1800"/>
            </a:lvl5pPr>
          </a:lstStyle>
          <a:p>
            <a:pPr lvl="0"/>
            <a:r>
              <a:rPr lang="en-US" dirty="0"/>
              <a:t>Click to add text</a:t>
            </a:r>
          </a:p>
        </p:txBody>
      </p:sp>
      <p:sp>
        <p:nvSpPr>
          <p:cNvPr id="5" name="Content Placeholder 2"/>
          <p:cNvSpPr>
            <a:spLocks noGrp="1"/>
          </p:cNvSpPr>
          <p:nvPr>
            <p:ph idx="10" hasCustomPrompt="1"/>
          </p:nvPr>
        </p:nvSpPr>
        <p:spPr>
          <a:xfrm>
            <a:off x="6354114" y="1463040"/>
            <a:ext cx="4863207" cy="4846320"/>
          </a:xfrm>
        </p:spPr>
        <p:txBody>
          <a:bodyPr>
            <a:normAutofit/>
          </a:bodyPr>
          <a:lstStyle>
            <a:lvl1pPr marL="0" indent="0">
              <a:lnSpc>
                <a:spcPct val="100000"/>
              </a:lnSpc>
              <a:spcBef>
                <a:spcPts val="0"/>
              </a:spcBef>
              <a:spcAft>
                <a:spcPts val="600"/>
              </a:spcAft>
              <a:buFontTx/>
              <a:buNone/>
              <a:defRPr sz="1800" baseline="0"/>
            </a:lvl1pPr>
            <a:lvl2pPr marL="0" indent="0">
              <a:lnSpc>
                <a:spcPct val="100000"/>
              </a:lnSpc>
              <a:spcBef>
                <a:spcPts val="0"/>
              </a:spcBef>
              <a:spcAft>
                <a:spcPts val="600"/>
              </a:spcAft>
              <a:buFontTx/>
              <a:buNone/>
              <a:defRPr sz="1800"/>
            </a:lvl2pPr>
            <a:lvl3pPr marL="0" indent="0">
              <a:lnSpc>
                <a:spcPct val="100000"/>
              </a:lnSpc>
              <a:spcBef>
                <a:spcPts val="0"/>
              </a:spcBef>
              <a:spcAft>
                <a:spcPts val="600"/>
              </a:spcAft>
              <a:buFontTx/>
              <a:buNone/>
              <a:defRPr sz="1800"/>
            </a:lvl3pPr>
            <a:lvl4pPr marL="0" indent="0">
              <a:lnSpc>
                <a:spcPct val="100000"/>
              </a:lnSpc>
              <a:spcBef>
                <a:spcPts val="0"/>
              </a:spcBef>
              <a:spcAft>
                <a:spcPts val="600"/>
              </a:spcAft>
              <a:buFontTx/>
              <a:buNone/>
              <a:defRPr sz="1800"/>
            </a:lvl4pPr>
            <a:lvl5pPr marL="0" indent="0">
              <a:lnSpc>
                <a:spcPct val="100000"/>
              </a:lnSpc>
              <a:spcBef>
                <a:spcPts val="0"/>
              </a:spcBef>
              <a:spcAft>
                <a:spcPts val="600"/>
              </a:spcAft>
              <a:buFontTx/>
              <a:buNone/>
              <a:defRPr sz="1800"/>
            </a:lvl5pPr>
          </a:lstStyle>
          <a:p>
            <a:pPr lvl="0"/>
            <a:r>
              <a:rPr lang="en-US" dirty="0"/>
              <a:t>Click to add text</a:t>
            </a:r>
          </a:p>
        </p:txBody>
      </p:sp>
    </p:spTree>
    <p:extLst>
      <p:ext uri="{BB962C8B-B14F-4D97-AF65-F5344CB8AC3E}">
        <p14:creationId xmlns:p14="http://schemas.microsoft.com/office/powerpoint/2010/main" val="11272269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9" y="1430997"/>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254909"/>
            <a:ext cx="5157787" cy="411138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430997"/>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254909"/>
            <a:ext cx="5183188" cy="411138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Rectangle 9"/>
          <p:cNvSpPr/>
          <p:nvPr userDrawn="1"/>
        </p:nvSpPr>
        <p:spPr>
          <a:xfrm>
            <a:off x="0" y="0"/>
            <a:ext cx="12192000" cy="9144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
          <p:cNvSpPr>
            <a:spLocks noGrp="1"/>
          </p:cNvSpPr>
          <p:nvPr>
            <p:ph type="title" hasCustomPrompt="1"/>
          </p:nvPr>
        </p:nvSpPr>
        <p:spPr>
          <a:xfrm>
            <a:off x="731520" y="228600"/>
            <a:ext cx="10728960" cy="548640"/>
          </a:xfrm>
        </p:spPr>
        <p:txBody>
          <a:bodyPr anchor="t">
            <a:normAutofit/>
          </a:bodyPr>
          <a:lstStyle>
            <a:lvl1pPr algn="ctr">
              <a:defRPr sz="3000" b="0" baseline="0">
                <a:solidFill>
                  <a:schemeClr val="bg1"/>
                </a:solidFill>
              </a:defRPr>
            </a:lvl1pPr>
          </a:lstStyle>
          <a:p>
            <a:r>
              <a:rPr lang="en-US" dirty="0"/>
              <a:t>Click to add headline</a:t>
            </a:r>
          </a:p>
        </p:txBody>
      </p:sp>
    </p:spTree>
    <p:extLst>
      <p:ext uri="{BB962C8B-B14F-4D97-AF65-F5344CB8AC3E}">
        <p14:creationId xmlns:p14="http://schemas.microsoft.com/office/powerpoint/2010/main" val="768107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6" name="Rectangle 5"/>
          <p:cNvSpPr/>
          <p:nvPr userDrawn="1"/>
        </p:nvSpPr>
        <p:spPr>
          <a:xfrm>
            <a:off x="0" y="0"/>
            <a:ext cx="12192000" cy="9144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itle 1"/>
          <p:cNvSpPr>
            <a:spLocks noGrp="1"/>
          </p:cNvSpPr>
          <p:nvPr>
            <p:ph type="title" hasCustomPrompt="1"/>
          </p:nvPr>
        </p:nvSpPr>
        <p:spPr>
          <a:xfrm>
            <a:off x="731520" y="228600"/>
            <a:ext cx="10728960" cy="548640"/>
          </a:xfrm>
        </p:spPr>
        <p:txBody>
          <a:bodyPr anchor="t">
            <a:normAutofit/>
          </a:bodyPr>
          <a:lstStyle>
            <a:lvl1pPr algn="ctr">
              <a:defRPr sz="3000" b="0" baseline="0">
                <a:solidFill>
                  <a:schemeClr val="bg1"/>
                </a:solidFill>
              </a:defRPr>
            </a:lvl1pPr>
          </a:lstStyle>
          <a:p>
            <a:r>
              <a:rPr lang="en-US" dirty="0"/>
              <a:t>Click to add headline</a:t>
            </a:r>
          </a:p>
        </p:txBody>
      </p:sp>
    </p:spTree>
    <p:extLst>
      <p:ext uri="{BB962C8B-B14F-4D97-AF65-F5344CB8AC3E}">
        <p14:creationId xmlns:p14="http://schemas.microsoft.com/office/powerpoint/2010/main" val="3841742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5183188" y="987427"/>
            <a:ext cx="6172200" cy="4873625"/>
          </a:xfrm>
        </p:spPr>
        <p:txBody>
          <a:bodyPr anchor="t">
            <a:normAutofit/>
          </a:bodyPr>
          <a:lstStyle>
            <a:lvl1pPr marL="0" indent="0" algn="ctr">
              <a:buNone/>
              <a:defRPr sz="2800">
                <a:solidFill>
                  <a:schemeClr val="bg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8" name="Rectangle 7"/>
          <p:cNvSpPr/>
          <p:nvPr userDrawn="1"/>
        </p:nvSpPr>
        <p:spPr>
          <a:xfrm>
            <a:off x="-1" y="0"/>
            <a:ext cx="4772025" cy="6858000"/>
          </a:xfrm>
          <a:prstGeom prst="rect">
            <a:avLst/>
          </a:prstGeom>
          <a:solidFill>
            <a:schemeClr val="accent5"/>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800"/>
          </a:p>
        </p:txBody>
      </p:sp>
      <p:sp>
        <p:nvSpPr>
          <p:cNvPr id="9" name="Title 1"/>
          <p:cNvSpPr>
            <a:spLocks noGrp="1"/>
          </p:cNvSpPr>
          <p:nvPr>
            <p:ph type="title"/>
          </p:nvPr>
        </p:nvSpPr>
        <p:spPr>
          <a:xfrm>
            <a:off x="529087" y="457200"/>
            <a:ext cx="3715109" cy="1600200"/>
          </a:xfrm>
        </p:spPr>
        <p:txBody>
          <a:bodyPr anchor="b"/>
          <a:lstStyle>
            <a:lvl1pPr>
              <a:defRPr sz="3200">
                <a:solidFill>
                  <a:schemeClr val="bg1"/>
                </a:solidFill>
              </a:defRPr>
            </a:lvl1pPr>
          </a:lstStyle>
          <a:p>
            <a:r>
              <a:rPr lang="en-US"/>
              <a:t>Click to edit Master title style</a:t>
            </a:r>
            <a:endParaRPr lang="en-US" dirty="0"/>
          </a:p>
        </p:txBody>
      </p:sp>
      <p:sp>
        <p:nvSpPr>
          <p:cNvPr id="10" name="Text Placeholder 3"/>
          <p:cNvSpPr>
            <a:spLocks noGrp="1"/>
          </p:cNvSpPr>
          <p:nvPr>
            <p:ph type="body" sz="half" idx="2"/>
          </p:nvPr>
        </p:nvSpPr>
        <p:spPr>
          <a:xfrm>
            <a:off x="529087" y="2238546"/>
            <a:ext cx="3715109"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9792062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F16EA-4171-47A2-99A5-E11F5927C4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29428E-CD0E-4F2C-929A-71EC73EC7C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F812FCA-DC5D-4635-8BC6-DDF0752C3AEA}"/>
              </a:ext>
            </a:extLst>
          </p:cNvPr>
          <p:cNvSpPr>
            <a:spLocks noGrp="1"/>
          </p:cNvSpPr>
          <p:nvPr>
            <p:ph type="dt" sz="half" idx="10"/>
          </p:nvPr>
        </p:nvSpPr>
        <p:spPr/>
        <p:txBody>
          <a:bodyPr/>
          <a:lstStyle/>
          <a:p>
            <a:fld id="{439E8FBC-EC68-4E99-BCC3-AA8FAEDB0456}" type="datetimeFigureOut">
              <a:rPr lang="en-US" smtClean="0"/>
              <a:t>2/5/2019</a:t>
            </a:fld>
            <a:endParaRPr lang="en-US"/>
          </a:p>
        </p:txBody>
      </p:sp>
      <p:sp>
        <p:nvSpPr>
          <p:cNvPr id="5" name="Footer Placeholder 4">
            <a:extLst>
              <a:ext uri="{FF2B5EF4-FFF2-40B4-BE49-F238E27FC236}">
                <a16:creationId xmlns:a16="http://schemas.microsoft.com/office/drawing/2014/main" id="{9A639D31-B3D9-4605-B0A8-1376B1BFC9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198A23-F465-4808-98D9-5FFC97F4F061}"/>
              </a:ext>
            </a:extLst>
          </p:cNvPr>
          <p:cNvSpPr>
            <a:spLocks noGrp="1"/>
          </p:cNvSpPr>
          <p:nvPr>
            <p:ph type="sldNum" sz="quarter" idx="12"/>
          </p:nvPr>
        </p:nvSpPr>
        <p:spPr/>
        <p:txBody>
          <a:bodyPr/>
          <a:lstStyle/>
          <a:p>
            <a:fld id="{A59A6C76-34DD-404D-9553-2E2BF60E1547}" type="slidenum">
              <a:rPr lang="en-US" smtClean="0"/>
              <a:t>‹#›</a:t>
            </a:fld>
            <a:endParaRPr lang="en-US"/>
          </a:p>
        </p:txBody>
      </p:sp>
    </p:spTree>
    <p:extLst>
      <p:ext uri="{BB962C8B-B14F-4D97-AF65-F5344CB8AC3E}">
        <p14:creationId xmlns:p14="http://schemas.microsoft.com/office/powerpoint/2010/main" val="29612870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046D501-C29F-460F-89D7-5DABFB62526B}" type="datetimeFigureOut">
              <a:rPr lang="en-US" smtClean="0"/>
              <a:t>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6C0C-17D5-477A-9D56-4DB629440D9D}" type="slidenum">
              <a:rPr lang="en-US" smtClean="0"/>
              <a:t>‹#›</a:t>
            </a:fld>
            <a:endParaRPr lang="en-US"/>
          </a:p>
        </p:txBody>
      </p:sp>
    </p:spTree>
    <p:extLst>
      <p:ext uri="{BB962C8B-B14F-4D97-AF65-F5344CB8AC3E}">
        <p14:creationId xmlns:p14="http://schemas.microsoft.com/office/powerpoint/2010/main" val="5090466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046D501-C29F-460F-89D7-5DABFB62526B}" type="datetimeFigureOut">
              <a:rPr lang="en-US" smtClean="0"/>
              <a:t>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6C0C-17D5-477A-9D56-4DB629440D9D}" type="slidenum">
              <a:rPr lang="en-US" smtClean="0"/>
              <a:t>‹#›</a:t>
            </a:fld>
            <a:endParaRPr lang="en-US"/>
          </a:p>
        </p:txBody>
      </p:sp>
    </p:spTree>
    <p:extLst>
      <p:ext uri="{BB962C8B-B14F-4D97-AF65-F5344CB8AC3E}">
        <p14:creationId xmlns:p14="http://schemas.microsoft.com/office/powerpoint/2010/main" val="15699932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046D501-C29F-460F-89D7-5DABFB62526B}" type="datetimeFigureOut">
              <a:rPr lang="en-US" smtClean="0"/>
              <a:t>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6C0C-17D5-477A-9D56-4DB629440D9D}" type="slidenum">
              <a:rPr lang="en-US" smtClean="0"/>
              <a:t>‹#›</a:t>
            </a:fld>
            <a:endParaRPr lang="en-US"/>
          </a:p>
        </p:txBody>
      </p:sp>
    </p:spTree>
    <p:extLst>
      <p:ext uri="{BB962C8B-B14F-4D97-AF65-F5344CB8AC3E}">
        <p14:creationId xmlns:p14="http://schemas.microsoft.com/office/powerpoint/2010/main" val="36070938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046D501-C29F-460F-89D7-5DABFB62526B}" type="datetimeFigureOut">
              <a:rPr lang="en-US" smtClean="0"/>
              <a:t>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6C0C-17D5-477A-9D56-4DB629440D9D}" type="slidenum">
              <a:rPr lang="en-US" smtClean="0"/>
              <a:t>‹#›</a:t>
            </a:fld>
            <a:endParaRPr lang="en-US"/>
          </a:p>
        </p:txBody>
      </p:sp>
    </p:spTree>
    <p:extLst>
      <p:ext uri="{BB962C8B-B14F-4D97-AF65-F5344CB8AC3E}">
        <p14:creationId xmlns:p14="http://schemas.microsoft.com/office/powerpoint/2010/main" val="5781932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046D501-C29F-460F-89D7-5DABFB62526B}" type="datetimeFigureOut">
              <a:rPr lang="en-US" smtClean="0"/>
              <a:t>2/5/2019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6C0C-17D5-477A-9D56-4DB629440D9D}" type="slidenum">
              <a:rPr lang="en-US" smtClean="0"/>
              <a:t>‹#›</a:t>
            </a:fld>
            <a:endParaRPr lang="en-US"/>
          </a:p>
        </p:txBody>
      </p:sp>
    </p:spTree>
    <p:extLst>
      <p:ext uri="{BB962C8B-B14F-4D97-AF65-F5344CB8AC3E}">
        <p14:creationId xmlns:p14="http://schemas.microsoft.com/office/powerpoint/2010/main" val="25952523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046D501-C29F-460F-89D7-5DABFB62526B}" type="datetimeFigureOut">
              <a:rPr lang="en-US" smtClean="0"/>
              <a:t>2/5/2019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6C0C-17D5-477A-9D56-4DB629440D9D}" type="slidenum">
              <a:rPr lang="en-US" smtClean="0"/>
              <a:t>‹#›</a:t>
            </a:fld>
            <a:endParaRPr lang="en-US"/>
          </a:p>
        </p:txBody>
      </p:sp>
    </p:spTree>
    <p:extLst>
      <p:ext uri="{BB962C8B-B14F-4D97-AF65-F5344CB8AC3E}">
        <p14:creationId xmlns:p14="http://schemas.microsoft.com/office/powerpoint/2010/main" val="41913951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46D501-C29F-460F-89D7-5DABFB62526B}" type="datetimeFigureOut">
              <a:rPr lang="en-US" smtClean="0"/>
              <a:t>2/5/2019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6C0C-17D5-477A-9D56-4DB629440D9D}" type="slidenum">
              <a:rPr lang="en-US" smtClean="0"/>
              <a:t>‹#›</a:t>
            </a:fld>
            <a:endParaRPr lang="en-US"/>
          </a:p>
        </p:txBody>
      </p:sp>
    </p:spTree>
    <p:extLst>
      <p:ext uri="{BB962C8B-B14F-4D97-AF65-F5344CB8AC3E}">
        <p14:creationId xmlns:p14="http://schemas.microsoft.com/office/powerpoint/2010/main" val="38740803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6D501-C29F-460F-89D7-5DABFB62526B}" type="datetimeFigureOut">
              <a:rPr lang="en-US" smtClean="0"/>
              <a:t>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6C0C-17D5-477A-9D56-4DB629440D9D}" type="slidenum">
              <a:rPr lang="en-US" smtClean="0"/>
              <a:t>‹#›</a:t>
            </a:fld>
            <a:endParaRPr lang="en-US"/>
          </a:p>
        </p:txBody>
      </p:sp>
    </p:spTree>
    <p:extLst>
      <p:ext uri="{BB962C8B-B14F-4D97-AF65-F5344CB8AC3E}">
        <p14:creationId xmlns:p14="http://schemas.microsoft.com/office/powerpoint/2010/main" val="32854690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6D501-C29F-460F-89D7-5DABFB62526B}" type="datetimeFigureOut">
              <a:rPr lang="en-US" smtClean="0"/>
              <a:t>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6C0C-17D5-477A-9D56-4DB629440D9D}" type="slidenum">
              <a:rPr lang="en-US" smtClean="0"/>
              <a:t>‹#›</a:t>
            </a:fld>
            <a:endParaRPr lang="en-US"/>
          </a:p>
        </p:txBody>
      </p:sp>
    </p:spTree>
    <p:extLst>
      <p:ext uri="{BB962C8B-B14F-4D97-AF65-F5344CB8AC3E}">
        <p14:creationId xmlns:p14="http://schemas.microsoft.com/office/powerpoint/2010/main" val="18358730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046D501-C29F-460F-89D7-5DABFB62526B}" type="datetimeFigureOut">
              <a:rPr lang="en-US" smtClean="0"/>
              <a:t>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6C0C-17D5-477A-9D56-4DB629440D9D}" type="slidenum">
              <a:rPr lang="en-US" smtClean="0"/>
              <a:t>‹#›</a:t>
            </a:fld>
            <a:endParaRPr lang="en-US"/>
          </a:p>
        </p:txBody>
      </p:sp>
    </p:spTree>
    <p:extLst>
      <p:ext uri="{BB962C8B-B14F-4D97-AF65-F5344CB8AC3E}">
        <p14:creationId xmlns:p14="http://schemas.microsoft.com/office/powerpoint/2010/main" val="23749026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CE90F-7F32-4E1D-A3DF-83BE5FDD7D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6CA78B-856F-4FFD-8693-7C23F5F3E9B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81CF23-EF07-491F-8477-FDB0D968E50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C32F98E-92A0-4706-AEDF-D0EBC684C5D2}"/>
              </a:ext>
            </a:extLst>
          </p:cNvPr>
          <p:cNvSpPr>
            <a:spLocks noGrp="1"/>
          </p:cNvSpPr>
          <p:nvPr>
            <p:ph type="dt" sz="half" idx="10"/>
          </p:nvPr>
        </p:nvSpPr>
        <p:spPr/>
        <p:txBody>
          <a:bodyPr/>
          <a:lstStyle/>
          <a:p>
            <a:fld id="{439E8FBC-EC68-4E99-BCC3-AA8FAEDB0456}" type="datetimeFigureOut">
              <a:rPr lang="en-US" smtClean="0"/>
              <a:t>2/5/2019</a:t>
            </a:fld>
            <a:endParaRPr lang="en-US"/>
          </a:p>
        </p:txBody>
      </p:sp>
      <p:sp>
        <p:nvSpPr>
          <p:cNvPr id="6" name="Footer Placeholder 5">
            <a:extLst>
              <a:ext uri="{FF2B5EF4-FFF2-40B4-BE49-F238E27FC236}">
                <a16:creationId xmlns:a16="http://schemas.microsoft.com/office/drawing/2014/main" id="{E2B09652-F7A2-4F43-A52F-3178C7180C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8CB49A-2DFF-4D0E-B64C-E6B766F31DF3}"/>
              </a:ext>
            </a:extLst>
          </p:cNvPr>
          <p:cNvSpPr>
            <a:spLocks noGrp="1"/>
          </p:cNvSpPr>
          <p:nvPr>
            <p:ph type="sldNum" sz="quarter" idx="12"/>
          </p:nvPr>
        </p:nvSpPr>
        <p:spPr/>
        <p:txBody>
          <a:bodyPr/>
          <a:lstStyle/>
          <a:p>
            <a:fld id="{A59A6C76-34DD-404D-9553-2E2BF60E1547}" type="slidenum">
              <a:rPr lang="en-US" smtClean="0"/>
              <a:t>‹#›</a:t>
            </a:fld>
            <a:endParaRPr lang="en-US"/>
          </a:p>
        </p:txBody>
      </p:sp>
    </p:spTree>
    <p:extLst>
      <p:ext uri="{BB962C8B-B14F-4D97-AF65-F5344CB8AC3E}">
        <p14:creationId xmlns:p14="http://schemas.microsoft.com/office/powerpoint/2010/main" val="16141464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046D501-C29F-460F-89D7-5DABFB62526B}" type="datetimeFigureOut">
              <a:rPr lang="en-US" smtClean="0"/>
              <a:t>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6C0C-17D5-477A-9D56-4DB629440D9D}" type="slidenum">
              <a:rPr lang="en-US" smtClean="0"/>
              <a:t>‹#›</a:t>
            </a:fld>
            <a:endParaRPr lang="en-US"/>
          </a:p>
        </p:txBody>
      </p:sp>
    </p:spTree>
    <p:extLst>
      <p:ext uri="{BB962C8B-B14F-4D97-AF65-F5344CB8AC3E}">
        <p14:creationId xmlns:p14="http://schemas.microsoft.com/office/powerpoint/2010/main" val="40034340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3638"/>
            <a:ext cx="28448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3638"/>
            <a:ext cx="2844800" cy="457200"/>
          </a:xfrm>
        </p:spPr>
        <p:txBody>
          <a:bodyPr/>
          <a:lstStyle>
            <a:lvl1pPr>
              <a:defRPr/>
            </a:lvl1pPr>
          </a:lstStyle>
          <a:p>
            <a:fld id="{30CD836B-35A1-40EC-92FD-2CC623D510A3}" type="slidenum">
              <a:rPr lang="en-US"/>
              <a:pPr/>
              <a:t>‹#›</a:t>
            </a:fld>
            <a:endParaRPr lang="en-US"/>
          </a:p>
        </p:txBody>
      </p:sp>
    </p:spTree>
    <p:extLst>
      <p:ext uri="{BB962C8B-B14F-4D97-AF65-F5344CB8AC3E}">
        <p14:creationId xmlns:p14="http://schemas.microsoft.com/office/powerpoint/2010/main" val="24698615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3_Two Content">
    <p:spTree>
      <p:nvGrpSpPr>
        <p:cNvPr id="1" name=""/>
        <p:cNvGrpSpPr/>
        <p:nvPr/>
      </p:nvGrpSpPr>
      <p:grpSpPr>
        <a:xfrm>
          <a:off x="0" y="0"/>
          <a:ext cx="0" cy="0"/>
          <a:chOff x="0" y="0"/>
          <a:chExt cx="0" cy="0"/>
        </a:xfrm>
      </p:grpSpPr>
      <p:sp>
        <p:nvSpPr>
          <p:cNvPr id="7" name="Rectangle 6"/>
          <p:cNvSpPr/>
          <p:nvPr userDrawn="1"/>
        </p:nvSpPr>
        <p:spPr>
          <a:xfrm>
            <a:off x="0" y="0"/>
            <a:ext cx="12192000" cy="9144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731520" y="228600"/>
            <a:ext cx="10728960" cy="548640"/>
          </a:xfrm>
        </p:spPr>
        <p:txBody>
          <a:bodyPr anchor="t">
            <a:normAutofit/>
          </a:bodyPr>
          <a:lstStyle>
            <a:lvl1pPr algn="ctr">
              <a:defRPr sz="3000" b="0" baseline="0">
                <a:solidFill>
                  <a:schemeClr val="bg1"/>
                </a:solidFill>
              </a:defRPr>
            </a:lvl1pPr>
          </a:lstStyle>
          <a:p>
            <a:r>
              <a:rPr lang="en-US" dirty="0"/>
              <a:t>Click to add headline</a:t>
            </a:r>
          </a:p>
        </p:txBody>
      </p:sp>
      <p:sp>
        <p:nvSpPr>
          <p:cNvPr id="3" name="Content Placeholder 2"/>
          <p:cNvSpPr>
            <a:spLocks noGrp="1"/>
          </p:cNvSpPr>
          <p:nvPr>
            <p:ph idx="1" hasCustomPrompt="1"/>
          </p:nvPr>
        </p:nvSpPr>
        <p:spPr>
          <a:xfrm>
            <a:off x="974682" y="1463040"/>
            <a:ext cx="4863207" cy="4846320"/>
          </a:xfrm>
        </p:spPr>
        <p:txBody>
          <a:bodyPr>
            <a:normAutofit/>
          </a:bodyPr>
          <a:lstStyle>
            <a:lvl1pPr marL="0" indent="0">
              <a:lnSpc>
                <a:spcPct val="100000"/>
              </a:lnSpc>
              <a:spcBef>
                <a:spcPts val="0"/>
              </a:spcBef>
              <a:spcAft>
                <a:spcPts val="600"/>
              </a:spcAft>
              <a:buFontTx/>
              <a:buNone/>
              <a:defRPr sz="1800" baseline="0"/>
            </a:lvl1pPr>
            <a:lvl2pPr marL="0" indent="0">
              <a:lnSpc>
                <a:spcPct val="100000"/>
              </a:lnSpc>
              <a:spcBef>
                <a:spcPts val="0"/>
              </a:spcBef>
              <a:spcAft>
                <a:spcPts val="600"/>
              </a:spcAft>
              <a:buFontTx/>
              <a:buNone/>
              <a:defRPr sz="1800"/>
            </a:lvl2pPr>
            <a:lvl3pPr marL="0" indent="0">
              <a:lnSpc>
                <a:spcPct val="100000"/>
              </a:lnSpc>
              <a:spcBef>
                <a:spcPts val="0"/>
              </a:spcBef>
              <a:spcAft>
                <a:spcPts val="600"/>
              </a:spcAft>
              <a:buFontTx/>
              <a:buNone/>
              <a:defRPr sz="1800"/>
            </a:lvl3pPr>
            <a:lvl4pPr marL="0" indent="0">
              <a:lnSpc>
                <a:spcPct val="100000"/>
              </a:lnSpc>
              <a:spcBef>
                <a:spcPts val="0"/>
              </a:spcBef>
              <a:spcAft>
                <a:spcPts val="600"/>
              </a:spcAft>
              <a:buFontTx/>
              <a:buNone/>
              <a:defRPr sz="1800"/>
            </a:lvl4pPr>
            <a:lvl5pPr marL="0" indent="0">
              <a:lnSpc>
                <a:spcPct val="100000"/>
              </a:lnSpc>
              <a:spcBef>
                <a:spcPts val="0"/>
              </a:spcBef>
              <a:spcAft>
                <a:spcPts val="600"/>
              </a:spcAft>
              <a:buFontTx/>
              <a:buNone/>
              <a:defRPr sz="1800"/>
            </a:lvl5pPr>
          </a:lstStyle>
          <a:p>
            <a:pPr lvl="0"/>
            <a:r>
              <a:rPr lang="en-US" dirty="0"/>
              <a:t>Click to add text</a:t>
            </a:r>
          </a:p>
        </p:txBody>
      </p:sp>
      <p:sp>
        <p:nvSpPr>
          <p:cNvPr id="5" name="Content Placeholder 2"/>
          <p:cNvSpPr>
            <a:spLocks noGrp="1"/>
          </p:cNvSpPr>
          <p:nvPr>
            <p:ph idx="10" hasCustomPrompt="1"/>
          </p:nvPr>
        </p:nvSpPr>
        <p:spPr>
          <a:xfrm>
            <a:off x="6354114" y="1463040"/>
            <a:ext cx="4863207" cy="4846320"/>
          </a:xfrm>
        </p:spPr>
        <p:txBody>
          <a:bodyPr>
            <a:normAutofit/>
          </a:bodyPr>
          <a:lstStyle>
            <a:lvl1pPr marL="0" indent="0">
              <a:lnSpc>
                <a:spcPct val="100000"/>
              </a:lnSpc>
              <a:spcBef>
                <a:spcPts val="0"/>
              </a:spcBef>
              <a:spcAft>
                <a:spcPts val="600"/>
              </a:spcAft>
              <a:buFontTx/>
              <a:buNone/>
              <a:defRPr sz="1800" baseline="0"/>
            </a:lvl1pPr>
            <a:lvl2pPr marL="0" indent="0">
              <a:lnSpc>
                <a:spcPct val="100000"/>
              </a:lnSpc>
              <a:spcBef>
                <a:spcPts val="0"/>
              </a:spcBef>
              <a:spcAft>
                <a:spcPts val="600"/>
              </a:spcAft>
              <a:buFontTx/>
              <a:buNone/>
              <a:defRPr sz="1800"/>
            </a:lvl2pPr>
            <a:lvl3pPr marL="0" indent="0">
              <a:lnSpc>
                <a:spcPct val="100000"/>
              </a:lnSpc>
              <a:spcBef>
                <a:spcPts val="0"/>
              </a:spcBef>
              <a:spcAft>
                <a:spcPts val="600"/>
              </a:spcAft>
              <a:buFontTx/>
              <a:buNone/>
              <a:defRPr sz="1800"/>
            </a:lvl3pPr>
            <a:lvl4pPr marL="0" indent="0">
              <a:lnSpc>
                <a:spcPct val="100000"/>
              </a:lnSpc>
              <a:spcBef>
                <a:spcPts val="0"/>
              </a:spcBef>
              <a:spcAft>
                <a:spcPts val="600"/>
              </a:spcAft>
              <a:buFontTx/>
              <a:buNone/>
              <a:defRPr sz="1800"/>
            </a:lvl4pPr>
            <a:lvl5pPr marL="0" indent="0">
              <a:lnSpc>
                <a:spcPct val="100000"/>
              </a:lnSpc>
              <a:spcBef>
                <a:spcPts val="0"/>
              </a:spcBef>
              <a:spcAft>
                <a:spcPts val="600"/>
              </a:spcAft>
              <a:buFontTx/>
              <a:buNone/>
              <a:defRPr sz="1800"/>
            </a:lvl5pPr>
          </a:lstStyle>
          <a:p>
            <a:pPr lvl="0"/>
            <a:r>
              <a:rPr lang="en-US" dirty="0"/>
              <a:t>Click to add text</a:t>
            </a:r>
          </a:p>
        </p:txBody>
      </p:sp>
    </p:spTree>
    <p:extLst>
      <p:ext uri="{BB962C8B-B14F-4D97-AF65-F5344CB8AC3E}">
        <p14:creationId xmlns:p14="http://schemas.microsoft.com/office/powerpoint/2010/main" val="20372903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0272B-EDA5-4113-8F11-823F2444448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6A98B77-559E-4E72-8833-882F2B8E11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73210CC-0D1C-48D3-B60C-5FF094C3D25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12FDDC3-0082-4D08-9402-D79EA5AC153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2FB217F-6A96-430A-8E4F-154403CAE1D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8698FAC-EE16-4C8A-A830-B21B3BF9CBCA}"/>
              </a:ext>
            </a:extLst>
          </p:cNvPr>
          <p:cNvSpPr>
            <a:spLocks noGrp="1"/>
          </p:cNvSpPr>
          <p:nvPr>
            <p:ph type="dt" sz="half" idx="10"/>
          </p:nvPr>
        </p:nvSpPr>
        <p:spPr/>
        <p:txBody>
          <a:bodyPr/>
          <a:lstStyle/>
          <a:p>
            <a:fld id="{439E8FBC-EC68-4E99-BCC3-AA8FAEDB0456}" type="datetimeFigureOut">
              <a:rPr lang="en-US" smtClean="0"/>
              <a:t>2/5/2019</a:t>
            </a:fld>
            <a:endParaRPr lang="en-US"/>
          </a:p>
        </p:txBody>
      </p:sp>
      <p:sp>
        <p:nvSpPr>
          <p:cNvPr id="8" name="Footer Placeholder 7">
            <a:extLst>
              <a:ext uri="{FF2B5EF4-FFF2-40B4-BE49-F238E27FC236}">
                <a16:creationId xmlns:a16="http://schemas.microsoft.com/office/drawing/2014/main" id="{3E610113-A93C-465A-A61C-96DD3DB03F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8AD9FE4-A6CF-4C58-93FC-8AF3DEE297D1}"/>
              </a:ext>
            </a:extLst>
          </p:cNvPr>
          <p:cNvSpPr>
            <a:spLocks noGrp="1"/>
          </p:cNvSpPr>
          <p:nvPr>
            <p:ph type="sldNum" sz="quarter" idx="12"/>
          </p:nvPr>
        </p:nvSpPr>
        <p:spPr/>
        <p:txBody>
          <a:bodyPr/>
          <a:lstStyle/>
          <a:p>
            <a:fld id="{A59A6C76-34DD-404D-9553-2E2BF60E1547}" type="slidenum">
              <a:rPr lang="en-US" smtClean="0"/>
              <a:t>‹#›</a:t>
            </a:fld>
            <a:endParaRPr lang="en-US"/>
          </a:p>
        </p:txBody>
      </p:sp>
    </p:spTree>
    <p:extLst>
      <p:ext uri="{BB962C8B-B14F-4D97-AF65-F5344CB8AC3E}">
        <p14:creationId xmlns:p14="http://schemas.microsoft.com/office/powerpoint/2010/main" val="36421470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8C048-8197-42DF-B5E2-5485793DDAB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0BB0560-9FE6-4A94-844E-3E939B5C8FF6}"/>
              </a:ext>
            </a:extLst>
          </p:cNvPr>
          <p:cNvSpPr>
            <a:spLocks noGrp="1"/>
          </p:cNvSpPr>
          <p:nvPr>
            <p:ph type="dt" sz="half" idx="10"/>
          </p:nvPr>
        </p:nvSpPr>
        <p:spPr/>
        <p:txBody>
          <a:bodyPr/>
          <a:lstStyle/>
          <a:p>
            <a:fld id="{439E8FBC-EC68-4E99-BCC3-AA8FAEDB0456}" type="datetimeFigureOut">
              <a:rPr lang="en-US" smtClean="0"/>
              <a:t>2/5/2019</a:t>
            </a:fld>
            <a:endParaRPr lang="en-US"/>
          </a:p>
        </p:txBody>
      </p:sp>
      <p:sp>
        <p:nvSpPr>
          <p:cNvPr id="4" name="Footer Placeholder 3">
            <a:extLst>
              <a:ext uri="{FF2B5EF4-FFF2-40B4-BE49-F238E27FC236}">
                <a16:creationId xmlns:a16="http://schemas.microsoft.com/office/drawing/2014/main" id="{BC94B956-C1BE-4B50-97B6-C97F79D091D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452F86B-F24C-481D-B451-245E836E1A6F}"/>
              </a:ext>
            </a:extLst>
          </p:cNvPr>
          <p:cNvSpPr>
            <a:spLocks noGrp="1"/>
          </p:cNvSpPr>
          <p:nvPr>
            <p:ph type="sldNum" sz="quarter" idx="12"/>
          </p:nvPr>
        </p:nvSpPr>
        <p:spPr/>
        <p:txBody>
          <a:bodyPr/>
          <a:lstStyle/>
          <a:p>
            <a:fld id="{A59A6C76-34DD-404D-9553-2E2BF60E1547}" type="slidenum">
              <a:rPr lang="en-US" smtClean="0"/>
              <a:t>‹#›</a:t>
            </a:fld>
            <a:endParaRPr lang="en-US"/>
          </a:p>
        </p:txBody>
      </p:sp>
    </p:spTree>
    <p:extLst>
      <p:ext uri="{BB962C8B-B14F-4D97-AF65-F5344CB8AC3E}">
        <p14:creationId xmlns:p14="http://schemas.microsoft.com/office/powerpoint/2010/main" val="347196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CA8F58-C6EC-41A8-AA5B-E1FD42AA6474}"/>
              </a:ext>
            </a:extLst>
          </p:cNvPr>
          <p:cNvSpPr>
            <a:spLocks noGrp="1"/>
          </p:cNvSpPr>
          <p:nvPr>
            <p:ph type="dt" sz="half" idx="10"/>
          </p:nvPr>
        </p:nvSpPr>
        <p:spPr/>
        <p:txBody>
          <a:bodyPr/>
          <a:lstStyle/>
          <a:p>
            <a:fld id="{439E8FBC-EC68-4E99-BCC3-AA8FAEDB0456}" type="datetimeFigureOut">
              <a:rPr lang="en-US" smtClean="0"/>
              <a:t>2/5/2019</a:t>
            </a:fld>
            <a:endParaRPr lang="en-US"/>
          </a:p>
        </p:txBody>
      </p:sp>
      <p:sp>
        <p:nvSpPr>
          <p:cNvPr id="3" name="Footer Placeholder 2">
            <a:extLst>
              <a:ext uri="{FF2B5EF4-FFF2-40B4-BE49-F238E27FC236}">
                <a16:creationId xmlns:a16="http://schemas.microsoft.com/office/drawing/2014/main" id="{0877B525-9F5E-4225-8216-5BE0BBEBF6A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421E179-866D-4010-A649-0B972DC03D9A}"/>
              </a:ext>
            </a:extLst>
          </p:cNvPr>
          <p:cNvSpPr>
            <a:spLocks noGrp="1"/>
          </p:cNvSpPr>
          <p:nvPr>
            <p:ph type="sldNum" sz="quarter" idx="12"/>
          </p:nvPr>
        </p:nvSpPr>
        <p:spPr/>
        <p:txBody>
          <a:bodyPr/>
          <a:lstStyle/>
          <a:p>
            <a:fld id="{A59A6C76-34DD-404D-9553-2E2BF60E1547}" type="slidenum">
              <a:rPr lang="en-US" smtClean="0"/>
              <a:t>‹#›</a:t>
            </a:fld>
            <a:endParaRPr lang="en-US"/>
          </a:p>
        </p:txBody>
      </p:sp>
    </p:spTree>
    <p:extLst>
      <p:ext uri="{BB962C8B-B14F-4D97-AF65-F5344CB8AC3E}">
        <p14:creationId xmlns:p14="http://schemas.microsoft.com/office/powerpoint/2010/main" val="851693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AB2E1-C08A-4FE2-8E6D-BC69233DE1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6B68ACB-F715-4A4C-B62C-15B527273C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F3DD0A4-C93D-45C5-BE20-F30CC291CA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B60689F-BC59-4A15-9099-44A33BDDF922}"/>
              </a:ext>
            </a:extLst>
          </p:cNvPr>
          <p:cNvSpPr>
            <a:spLocks noGrp="1"/>
          </p:cNvSpPr>
          <p:nvPr>
            <p:ph type="dt" sz="half" idx="10"/>
          </p:nvPr>
        </p:nvSpPr>
        <p:spPr/>
        <p:txBody>
          <a:bodyPr/>
          <a:lstStyle/>
          <a:p>
            <a:fld id="{439E8FBC-EC68-4E99-BCC3-AA8FAEDB0456}" type="datetimeFigureOut">
              <a:rPr lang="en-US" smtClean="0"/>
              <a:t>2/5/2019</a:t>
            </a:fld>
            <a:endParaRPr lang="en-US"/>
          </a:p>
        </p:txBody>
      </p:sp>
      <p:sp>
        <p:nvSpPr>
          <p:cNvPr id="6" name="Footer Placeholder 5">
            <a:extLst>
              <a:ext uri="{FF2B5EF4-FFF2-40B4-BE49-F238E27FC236}">
                <a16:creationId xmlns:a16="http://schemas.microsoft.com/office/drawing/2014/main" id="{380C9617-2AC4-4F72-8136-CF5A105DD7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DB25A1-A4BD-44D5-9C14-83183F9AC387}"/>
              </a:ext>
            </a:extLst>
          </p:cNvPr>
          <p:cNvSpPr>
            <a:spLocks noGrp="1"/>
          </p:cNvSpPr>
          <p:nvPr>
            <p:ph type="sldNum" sz="quarter" idx="12"/>
          </p:nvPr>
        </p:nvSpPr>
        <p:spPr/>
        <p:txBody>
          <a:bodyPr/>
          <a:lstStyle/>
          <a:p>
            <a:fld id="{A59A6C76-34DD-404D-9553-2E2BF60E1547}" type="slidenum">
              <a:rPr lang="en-US" smtClean="0"/>
              <a:t>‹#›</a:t>
            </a:fld>
            <a:endParaRPr lang="en-US"/>
          </a:p>
        </p:txBody>
      </p:sp>
    </p:spTree>
    <p:extLst>
      <p:ext uri="{BB962C8B-B14F-4D97-AF65-F5344CB8AC3E}">
        <p14:creationId xmlns:p14="http://schemas.microsoft.com/office/powerpoint/2010/main" val="31029883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66F7D-6536-461F-9BCD-46E62FA39B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A2978D0-17F2-423F-A360-1AE52B29E9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3793A32-D759-4DC8-ABDF-025749B1FB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F6B94A4-5B37-4127-81AD-1A7B53020DF5}"/>
              </a:ext>
            </a:extLst>
          </p:cNvPr>
          <p:cNvSpPr>
            <a:spLocks noGrp="1"/>
          </p:cNvSpPr>
          <p:nvPr>
            <p:ph type="dt" sz="half" idx="10"/>
          </p:nvPr>
        </p:nvSpPr>
        <p:spPr/>
        <p:txBody>
          <a:bodyPr/>
          <a:lstStyle/>
          <a:p>
            <a:fld id="{439E8FBC-EC68-4E99-BCC3-AA8FAEDB0456}" type="datetimeFigureOut">
              <a:rPr lang="en-US" smtClean="0"/>
              <a:t>2/5/2019</a:t>
            </a:fld>
            <a:endParaRPr lang="en-US"/>
          </a:p>
        </p:txBody>
      </p:sp>
      <p:sp>
        <p:nvSpPr>
          <p:cNvPr id="6" name="Footer Placeholder 5">
            <a:extLst>
              <a:ext uri="{FF2B5EF4-FFF2-40B4-BE49-F238E27FC236}">
                <a16:creationId xmlns:a16="http://schemas.microsoft.com/office/drawing/2014/main" id="{1E005E84-A32E-4F26-ABC0-4FCD846B88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947BF0-FEF1-4F7B-B5B1-1BB5BBE99D91}"/>
              </a:ext>
            </a:extLst>
          </p:cNvPr>
          <p:cNvSpPr>
            <a:spLocks noGrp="1"/>
          </p:cNvSpPr>
          <p:nvPr>
            <p:ph type="sldNum" sz="quarter" idx="12"/>
          </p:nvPr>
        </p:nvSpPr>
        <p:spPr/>
        <p:txBody>
          <a:bodyPr/>
          <a:lstStyle/>
          <a:p>
            <a:fld id="{A59A6C76-34DD-404D-9553-2E2BF60E1547}" type="slidenum">
              <a:rPr lang="en-US" smtClean="0"/>
              <a:t>‹#›</a:t>
            </a:fld>
            <a:endParaRPr lang="en-US"/>
          </a:p>
        </p:txBody>
      </p:sp>
    </p:spTree>
    <p:extLst>
      <p:ext uri="{BB962C8B-B14F-4D97-AF65-F5344CB8AC3E}">
        <p14:creationId xmlns:p14="http://schemas.microsoft.com/office/powerpoint/2010/main" val="11074220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472AD2-386C-4900-943D-A987294110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1E5BD26-A2DF-4EE3-BDCC-E6D2E6D9F4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C6B8C7-4DD8-458D-8FB9-649EE918F5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9E8FBC-EC68-4E99-BCC3-AA8FAEDB0456}" type="datetimeFigureOut">
              <a:rPr lang="en-US" smtClean="0"/>
              <a:t>2/5/2019</a:t>
            </a:fld>
            <a:endParaRPr lang="en-US"/>
          </a:p>
        </p:txBody>
      </p:sp>
      <p:sp>
        <p:nvSpPr>
          <p:cNvPr id="5" name="Footer Placeholder 4">
            <a:extLst>
              <a:ext uri="{FF2B5EF4-FFF2-40B4-BE49-F238E27FC236}">
                <a16:creationId xmlns:a16="http://schemas.microsoft.com/office/drawing/2014/main" id="{B9F8D36E-6641-4EF2-BDC9-163C85314D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D91E636-2010-4F9C-8EED-B2FFA265F4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9A6C76-34DD-404D-9553-2E2BF60E1547}" type="slidenum">
              <a:rPr lang="en-US" smtClean="0"/>
              <a:t>‹#›</a:t>
            </a:fld>
            <a:endParaRPr lang="en-US"/>
          </a:p>
        </p:txBody>
      </p:sp>
    </p:spTree>
    <p:extLst>
      <p:ext uri="{BB962C8B-B14F-4D97-AF65-F5344CB8AC3E}">
        <p14:creationId xmlns:p14="http://schemas.microsoft.com/office/powerpoint/2010/main" val="17462122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77" r:id="rId13"/>
    <p:sldLayoutId id="2147483678"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46D501-C29F-460F-89D7-5DABFB62526B}" type="datetimeFigureOut">
              <a:rPr lang="en-US" smtClean="0"/>
              <a:t>2/5/2019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6C0C-17D5-477A-9D56-4DB629440D9D}" type="slidenum">
              <a:rPr lang="en-US" smtClean="0"/>
              <a:t>‹#›</a:t>
            </a:fld>
            <a:endParaRPr lang="en-US"/>
          </a:p>
        </p:txBody>
      </p:sp>
    </p:spTree>
    <p:extLst>
      <p:ext uri="{BB962C8B-B14F-4D97-AF65-F5344CB8AC3E}">
        <p14:creationId xmlns:p14="http://schemas.microsoft.com/office/powerpoint/2010/main" val="53423383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46D501-C29F-460F-89D7-5DABFB62526B}" type="datetimeFigureOut">
              <a:rPr lang="en-US" smtClean="0"/>
              <a:t>2/5/2019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6C0C-17D5-477A-9D56-4DB629440D9D}" type="slidenum">
              <a:rPr lang="en-US" smtClean="0"/>
              <a:t>‹#›</a:t>
            </a:fld>
            <a:endParaRPr lang="en-US"/>
          </a:p>
        </p:txBody>
      </p:sp>
    </p:spTree>
    <p:extLst>
      <p:ext uri="{BB962C8B-B14F-4D97-AF65-F5344CB8AC3E}">
        <p14:creationId xmlns:p14="http://schemas.microsoft.com/office/powerpoint/2010/main" val="3176195372"/>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14.tiff"/><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7.jpeg"/><Relationship Id="rId1" Type="http://schemas.openxmlformats.org/officeDocument/2006/relationships/slideLayout" Target="../slideLayouts/slideLayout1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cct-enr.com/smoke/"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 name="Picture 4" descr="A large long train on a track with smoke coming out of it&#10;&#10;Description automatically generated">
            <a:extLst>
              <a:ext uri="{FF2B5EF4-FFF2-40B4-BE49-F238E27FC236}">
                <a16:creationId xmlns:a16="http://schemas.microsoft.com/office/drawing/2014/main" id="{489DFE00-9842-4A29-8E5E-C4B3858B247A}"/>
              </a:ext>
            </a:extLst>
          </p:cNvPr>
          <p:cNvPicPr>
            <a:picLocks noChangeAspect="1"/>
          </p:cNvPicPr>
          <p:nvPr/>
        </p:nvPicPr>
        <p:blipFill rotWithShape="1">
          <a:blip r:embed="rId2">
            <a:extLst>
              <a:ext uri="{28A0092B-C50C-407E-A947-70E740481C1C}">
                <a14:useLocalDpi xmlns:a14="http://schemas.microsoft.com/office/drawing/2010/main" val="0"/>
              </a:ext>
            </a:extLst>
          </a:blip>
          <a:srcRect t="40280" b="11539"/>
          <a:stretch/>
        </p:blipFill>
        <p:spPr>
          <a:xfrm>
            <a:off x="643467" y="480957"/>
            <a:ext cx="10929788" cy="3515107"/>
          </a:xfrm>
          <a:prstGeom prst="rect">
            <a:avLst/>
          </a:prstGeom>
        </p:spPr>
      </p:pic>
      <p:sp>
        <p:nvSpPr>
          <p:cNvPr id="26" name="Rectangle 25">
            <a:extLst>
              <a:ext uri="{FF2B5EF4-FFF2-40B4-BE49-F238E27FC236}">
                <a16:creationId xmlns:a16="http://schemas.microsoft.com/office/drawing/2014/main" id="{72257994-BD97-4691-8B89-198A6D2BAB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18509"/>
            <a:ext cx="12192000" cy="1939491"/>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195696-4143-4C0E-990E-512FB93BB231}"/>
              </a:ext>
            </a:extLst>
          </p:cNvPr>
          <p:cNvSpPr>
            <a:spLocks noGrp="1"/>
          </p:cNvSpPr>
          <p:nvPr>
            <p:ph type="ctrTitle"/>
          </p:nvPr>
        </p:nvSpPr>
        <p:spPr>
          <a:xfrm>
            <a:off x="1600200" y="4269282"/>
            <a:ext cx="8991600" cy="1264762"/>
          </a:xfrm>
          <a:solidFill>
            <a:srgbClr val="FFFFFF"/>
          </a:solidFill>
          <a:ln w="38100">
            <a:solidFill>
              <a:srgbClr val="404040"/>
            </a:solidFill>
            <a:miter lim="800000"/>
          </a:ln>
        </p:spPr>
        <p:txBody>
          <a:bodyPr anchor="ctr">
            <a:normAutofit/>
          </a:bodyPr>
          <a:lstStyle/>
          <a:p>
            <a:r>
              <a:rPr lang="en-US" sz="4000">
                <a:solidFill>
                  <a:srgbClr val="404040"/>
                </a:solidFill>
              </a:rPr>
              <a:t>Public health response at the small community scale</a:t>
            </a:r>
          </a:p>
        </p:txBody>
      </p:sp>
      <p:sp>
        <p:nvSpPr>
          <p:cNvPr id="3" name="Subtitle 2">
            <a:extLst>
              <a:ext uri="{FF2B5EF4-FFF2-40B4-BE49-F238E27FC236}">
                <a16:creationId xmlns:a16="http://schemas.microsoft.com/office/drawing/2014/main" id="{895D489D-838B-4F28-93A4-3F8555FEE261}"/>
              </a:ext>
            </a:extLst>
          </p:cNvPr>
          <p:cNvSpPr>
            <a:spLocks noGrp="1"/>
          </p:cNvSpPr>
          <p:nvPr>
            <p:ph type="subTitle" idx="1"/>
          </p:nvPr>
        </p:nvSpPr>
        <p:spPr>
          <a:xfrm>
            <a:off x="2695194" y="5688535"/>
            <a:ext cx="6801612" cy="1075680"/>
          </a:xfrm>
        </p:spPr>
        <p:txBody>
          <a:bodyPr>
            <a:normAutofit lnSpcReduction="10000"/>
          </a:bodyPr>
          <a:lstStyle/>
          <a:p>
            <a:r>
              <a:rPr lang="en-US" sz="1100" dirty="0">
                <a:solidFill>
                  <a:srgbClr val="FFFFFF"/>
                </a:solidFill>
              </a:rPr>
              <a:t>Sarah Coefield, Air Quality Specialist</a:t>
            </a:r>
          </a:p>
          <a:p>
            <a:r>
              <a:rPr lang="en-US" sz="1100" dirty="0">
                <a:solidFill>
                  <a:srgbClr val="FFFFFF"/>
                </a:solidFill>
              </a:rPr>
              <a:t>Missoula City-County Health Department</a:t>
            </a:r>
          </a:p>
          <a:p>
            <a:r>
              <a:rPr lang="en-US" sz="1100" dirty="0">
                <a:solidFill>
                  <a:srgbClr val="FFFFFF"/>
                </a:solidFill>
              </a:rPr>
              <a:t>Wildfire Smoke: A Growing Threat to Air Quality and Public Health</a:t>
            </a:r>
          </a:p>
          <a:p>
            <a:r>
              <a:rPr lang="en-US" sz="1100" dirty="0">
                <a:solidFill>
                  <a:srgbClr val="FFFFFF"/>
                </a:solidFill>
              </a:rPr>
              <a:t>BC Lung Association; Vancouver, BC; February 6, 2019</a:t>
            </a:r>
          </a:p>
        </p:txBody>
      </p:sp>
    </p:spTree>
    <p:extLst>
      <p:ext uri="{BB962C8B-B14F-4D97-AF65-F5344CB8AC3E}">
        <p14:creationId xmlns:p14="http://schemas.microsoft.com/office/powerpoint/2010/main" val="42519477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5AF7704-7A4F-42C2-A8EA-F678AA4F511F}"/>
              </a:ext>
            </a:extLst>
          </p:cNvPr>
          <p:cNvSpPr>
            <a:spLocks noGrp="1"/>
          </p:cNvSpPr>
          <p:nvPr>
            <p:ph type="title"/>
          </p:nvPr>
        </p:nvSpPr>
        <p:spPr>
          <a:xfrm>
            <a:off x="643467" y="643467"/>
            <a:ext cx="3363974" cy="1597315"/>
          </a:xfrm>
          <a:noFill/>
          <a:ln w="19050">
            <a:solidFill>
              <a:schemeClr val="bg1"/>
            </a:solidFill>
          </a:ln>
        </p:spPr>
        <p:txBody>
          <a:bodyPr wrap="square">
            <a:normAutofit/>
          </a:bodyPr>
          <a:lstStyle/>
          <a:p>
            <a:pPr algn="ctr"/>
            <a:r>
              <a:rPr lang="en-US" sz="2800">
                <a:solidFill>
                  <a:schemeClr val="bg1"/>
                </a:solidFill>
              </a:rPr>
              <a:t>Public meetings</a:t>
            </a:r>
          </a:p>
        </p:txBody>
      </p:sp>
      <p:sp>
        <p:nvSpPr>
          <p:cNvPr id="3" name="Content Placeholder 2">
            <a:extLst>
              <a:ext uri="{FF2B5EF4-FFF2-40B4-BE49-F238E27FC236}">
                <a16:creationId xmlns:a16="http://schemas.microsoft.com/office/drawing/2014/main" id="{19113138-A181-4B33-929F-96F8DB97643D}"/>
              </a:ext>
            </a:extLst>
          </p:cNvPr>
          <p:cNvSpPr>
            <a:spLocks noGrp="1"/>
          </p:cNvSpPr>
          <p:nvPr>
            <p:ph idx="1"/>
          </p:nvPr>
        </p:nvSpPr>
        <p:spPr>
          <a:xfrm>
            <a:off x="643468" y="2638044"/>
            <a:ext cx="3363974" cy="3415622"/>
          </a:xfrm>
        </p:spPr>
        <p:txBody>
          <a:bodyPr>
            <a:normAutofit/>
          </a:bodyPr>
          <a:lstStyle/>
          <a:p>
            <a:pPr marL="0" indent="0">
              <a:buNone/>
            </a:pPr>
            <a:r>
              <a:rPr lang="en-US" dirty="0">
                <a:solidFill>
                  <a:schemeClr val="bg1"/>
                </a:solidFill>
              </a:rPr>
              <a:t>Air quality staff attended community meetings to explain </a:t>
            </a:r>
            <a:r>
              <a:rPr lang="en-US" dirty="0" err="1">
                <a:solidFill>
                  <a:schemeClr val="bg1"/>
                </a:solidFill>
              </a:rPr>
              <a:t>MCCHD’s</a:t>
            </a:r>
            <a:r>
              <a:rPr lang="en-US" dirty="0">
                <a:solidFill>
                  <a:schemeClr val="bg1"/>
                </a:solidFill>
              </a:rPr>
              <a:t> recommendations, answer questions about the smoke</a:t>
            </a:r>
          </a:p>
          <a:p>
            <a:pPr marL="201168" lvl="1" indent="0">
              <a:buNone/>
            </a:pPr>
            <a:r>
              <a:rPr lang="en-US" sz="2000" dirty="0">
                <a:solidFill>
                  <a:schemeClr val="bg1"/>
                </a:solidFill>
              </a:rPr>
              <a:t>		</a:t>
            </a:r>
          </a:p>
          <a:p>
            <a:endParaRPr lang="en-US" sz="2000" dirty="0">
              <a:solidFill>
                <a:schemeClr val="bg1"/>
              </a:solidFill>
            </a:endParaRPr>
          </a:p>
        </p:txBody>
      </p:sp>
      <p:pic>
        <p:nvPicPr>
          <p:cNvPr id="4" name="Picture 2" descr="Image result for &quot;sarah coefield&quot;">
            <a:extLst>
              <a:ext uri="{FF2B5EF4-FFF2-40B4-BE49-F238E27FC236}">
                <a16:creationId xmlns:a16="http://schemas.microsoft.com/office/drawing/2014/main" id="{373A96E3-F99C-4DAD-B661-D41DC084FCC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97763" y="902953"/>
            <a:ext cx="6250769" cy="489122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66C3A21-630B-4A2D-AA34-F28A5DAF72A3}"/>
              </a:ext>
            </a:extLst>
          </p:cNvPr>
          <p:cNvSpPr txBox="1"/>
          <p:nvPr/>
        </p:nvSpPr>
        <p:spPr>
          <a:xfrm>
            <a:off x="5297763" y="5898382"/>
            <a:ext cx="6250769" cy="923330"/>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dirty="0"/>
              <a:t>Attending meetings may not have as much impact in larger communities -  lower percentage in attendance and less word of mouth</a:t>
            </a:r>
          </a:p>
        </p:txBody>
      </p:sp>
    </p:spTree>
    <p:extLst>
      <p:ext uri="{BB962C8B-B14F-4D97-AF65-F5344CB8AC3E}">
        <p14:creationId xmlns:p14="http://schemas.microsoft.com/office/powerpoint/2010/main" val="1224622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02F3C71-C981-4614-98EA-D6C494F809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3" y="321176"/>
            <a:ext cx="7174247"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42CF17E-2BE9-4C6F-9238-B4E995C56044}"/>
              </a:ext>
            </a:extLst>
          </p:cNvPr>
          <p:cNvSpPr>
            <a:spLocks noGrp="1"/>
          </p:cNvSpPr>
          <p:nvPr>
            <p:ph type="ctrTitle" idx="4294967295"/>
          </p:nvPr>
        </p:nvSpPr>
        <p:spPr>
          <a:xfrm>
            <a:off x="821516" y="640263"/>
            <a:ext cx="6204984" cy="2188662"/>
          </a:xfrm>
        </p:spPr>
        <p:txBody>
          <a:bodyPr vert="horz" lIns="91440" tIns="45720" rIns="91440" bIns="45720" rtlCol="0" anchor="ctr">
            <a:normAutofit fontScale="90000"/>
          </a:bodyPr>
          <a:lstStyle/>
          <a:p>
            <a:r>
              <a:rPr lang="en-US" sz="2200" b="1" dirty="0"/>
              <a:t>A public/private partnership born out of a shared desire to protect the public from wildfire smoke led to a smoke-ready pilot project in 2017.  The project provided HEPA PACs to home-bound seniors with respiratory challenges and families with new babies.  The project ballooned in response heavy wildfire smoke to include clinic patients and small elementary schools.</a:t>
            </a:r>
          </a:p>
        </p:txBody>
      </p:sp>
      <p:pic>
        <p:nvPicPr>
          <p:cNvPr id="4" name="Content Placeholder 3">
            <a:extLst>
              <a:ext uri="{FF2B5EF4-FFF2-40B4-BE49-F238E27FC236}">
                <a16:creationId xmlns:a16="http://schemas.microsoft.com/office/drawing/2014/main" id="{E78CAF9A-7009-4738-A1B5-BA7D1F16C294}"/>
              </a:ext>
            </a:extLst>
          </p:cNvPr>
          <p:cNvPicPr>
            <a:picLocks noGrp="1" noChangeAspect="1"/>
          </p:cNvPicPr>
          <p:nvPr>
            <p:ph idx="4294967295"/>
          </p:nvPr>
        </p:nvPicPr>
        <p:blipFill>
          <a:blip r:embed="rId2" cstate="email">
            <a:extLst>
              <a:ext uri="{28A0092B-C50C-407E-A947-70E740481C1C}">
                <a14:useLocalDpi xmlns:a14="http://schemas.microsoft.com/office/drawing/2010/main"/>
              </a:ext>
            </a:extLst>
          </a:blip>
          <a:stretch>
            <a:fillRect/>
          </a:stretch>
        </p:blipFill>
        <p:spPr>
          <a:xfrm>
            <a:off x="7754668" y="40097"/>
            <a:ext cx="3887375" cy="3388994"/>
          </a:xfrm>
          <a:prstGeom prst="rect">
            <a:avLst/>
          </a:prstGeom>
        </p:spPr>
      </p:pic>
      <p:pic>
        <p:nvPicPr>
          <p:cNvPr id="3" name="Picture 2" descr="Picture">
            <a:extLst>
              <a:ext uri="{FF2B5EF4-FFF2-40B4-BE49-F238E27FC236}">
                <a16:creationId xmlns:a16="http://schemas.microsoft.com/office/drawing/2014/main" id="{5C3D4054-6471-4DE9-AEAA-78EC34167D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557" y="3141521"/>
            <a:ext cx="3881366" cy="294568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icture">
            <a:extLst>
              <a:ext uri="{FF2B5EF4-FFF2-40B4-BE49-F238E27FC236}">
                <a16:creationId xmlns:a16="http://schemas.microsoft.com/office/drawing/2014/main" id="{23DCB973-C4F8-486B-9F35-5152EC7A26C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77" t="-177" r="1177" b="5267"/>
          <a:stretch/>
        </p:blipFill>
        <p:spPr bwMode="auto">
          <a:xfrm>
            <a:off x="4425174" y="3141521"/>
            <a:ext cx="2939704" cy="294568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A82F800-92F7-4F30-892A-B57DC0A8A26E}"/>
              </a:ext>
            </a:extLst>
          </p:cNvPr>
          <p:cNvSpPr txBox="1"/>
          <p:nvPr/>
        </p:nvSpPr>
        <p:spPr>
          <a:xfrm>
            <a:off x="397557" y="6342185"/>
            <a:ext cx="38813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Intern Terri with volunteers from Lion's Den Ministries - getting ready to deliver filters.</a:t>
            </a:r>
          </a:p>
        </p:txBody>
      </p:sp>
      <p:sp>
        <p:nvSpPr>
          <p:cNvPr id="7" name="TextBox 6">
            <a:extLst>
              <a:ext uri="{FF2B5EF4-FFF2-40B4-BE49-F238E27FC236}">
                <a16:creationId xmlns:a16="http://schemas.microsoft.com/office/drawing/2014/main" id="{DBB3F63C-261B-4B9A-BA89-F64B0F5061FD}"/>
              </a:ext>
            </a:extLst>
          </p:cNvPr>
          <p:cNvSpPr txBox="1"/>
          <p:nvPr/>
        </p:nvSpPr>
        <p:spPr>
          <a:xfrm>
            <a:off x="4618892" y="6342185"/>
            <a:ext cx="250873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 happy air cleaner recipient!</a:t>
            </a:r>
          </a:p>
        </p:txBody>
      </p:sp>
      <p:pic>
        <p:nvPicPr>
          <p:cNvPr id="40" name="Picture 39">
            <a:extLst>
              <a:ext uri="{FF2B5EF4-FFF2-40B4-BE49-F238E27FC236}">
                <a16:creationId xmlns:a16="http://schemas.microsoft.com/office/drawing/2014/main" id="{867AB4F2-9A0D-473A-BD69-B49E9A8EC0F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12708" y="4336037"/>
            <a:ext cx="4042409" cy="1144358"/>
          </a:xfrm>
          <a:prstGeom prst="rect">
            <a:avLst/>
          </a:prstGeom>
        </p:spPr>
      </p:pic>
    </p:spTree>
    <p:extLst>
      <p:ext uri="{BB962C8B-B14F-4D97-AF65-F5344CB8AC3E}">
        <p14:creationId xmlns:p14="http://schemas.microsoft.com/office/powerpoint/2010/main" val="42252580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3F37AB-403D-44DA-B30D-31C4C34F2146}"/>
              </a:ext>
            </a:extLst>
          </p:cNvPr>
          <p:cNvSpPr>
            <a:spLocks noGrp="1"/>
          </p:cNvSpPr>
          <p:nvPr>
            <p:ph type="title"/>
          </p:nvPr>
        </p:nvSpPr>
        <p:spPr>
          <a:xfrm>
            <a:off x="8174735" y="640081"/>
            <a:ext cx="3377183" cy="1417319"/>
          </a:xfrm>
          <a:noFill/>
        </p:spPr>
        <p:txBody>
          <a:bodyPr vert="horz" lIns="91440" tIns="45720" rIns="91440" bIns="45720" rtlCol="0" anchor="b">
            <a:normAutofit/>
          </a:bodyPr>
          <a:lstStyle/>
          <a:p>
            <a:r>
              <a:rPr lang="en-US" sz="4400" dirty="0">
                <a:solidFill>
                  <a:schemeClr val="tx1"/>
                </a:solidFill>
              </a:rPr>
              <a:t>Helping Individuals</a:t>
            </a:r>
          </a:p>
        </p:txBody>
      </p:sp>
      <p:sp>
        <p:nvSpPr>
          <p:cNvPr id="4" name="Text Placeholder 3">
            <a:extLst>
              <a:ext uri="{FF2B5EF4-FFF2-40B4-BE49-F238E27FC236}">
                <a16:creationId xmlns:a16="http://schemas.microsoft.com/office/drawing/2014/main" id="{6BA775E0-F2C3-44DD-8BAB-B83ECF07E7C0}"/>
              </a:ext>
            </a:extLst>
          </p:cNvPr>
          <p:cNvSpPr>
            <a:spLocks noGrp="1"/>
          </p:cNvSpPr>
          <p:nvPr>
            <p:ph type="body" sz="half" idx="2"/>
          </p:nvPr>
        </p:nvSpPr>
        <p:spPr>
          <a:xfrm>
            <a:off x="8197037" y="2362200"/>
            <a:ext cx="3377184" cy="1645921"/>
          </a:xfrm>
          <a:noFill/>
        </p:spPr>
        <p:txBody>
          <a:bodyPr vert="horz" lIns="91440" tIns="45720" rIns="91440" bIns="45720" rtlCol="0">
            <a:normAutofit/>
          </a:bodyPr>
          <a:lstStyle/>
          <a:p>
            <a:r>
              <a:rPr lang="en-US" sz="2000" dirty="0">
                <a:solidFill>
                  <a:schemeClr val="tx1"/>
                </a:solidFill>
              </a:rPr>
              <a:t>Climate Smart Missoula donated 25 portable air cleaners (PACs) to Seeley Lake health clinic patients and 5 PACs to the clinic itself.</a:t>
            </a:r>
          </a:p>
        </p:txBody>
      </p:sp>
      <p:pic>
        <p:nvPicPr>
          <p:cNvPr id="1026" name="Picture 2" descr="Amy Cilimburg, the director of Climate Smart Missoula, helped Seeley Lake residents Joy and Don Dunagan get a HEPA air filter through a partnership with the Missoula City-County Health Department."/>
          <p:cNvPicPr>
            <a:picLocks noChangeAspect="1" noChangeArrowheads="1"/>
          </p:cNvPicPr>
          <p:nvPr/>
        </p:nvPicPr>
        <p:blipFill rotWithShape="1">
          <a:blip r:embed="rId2">
            <a:extLst>
              <a:ext uri="{28A0092B-C50C-407E-A947-70E740481C1C}">
                <a14:useLocalDpi xmlns:a14="http://schemas.microsoft.com/office/drawing/2010/main" val="0"/>
              </a:ext>
            </a:extLst>
          </a:blip>
          <a:srcRect l="7072" r="7233" b="1"/>
          <a:stretch/>
        </p:blipFill>
        <p:spPr bwMode="auto">
          <a:xfrm>
            <a:off x="20" y="10"/>
            <a:ext cx="7534636" cy="685799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4D453719-E996-4040-B495-F31560B908A9}"/>
              </a:ext>
            </a:extLst>
          </p:cNvPr>
          <p:cNvSpPr txBox="1"/>
          <p:nvPr/>
        </p:nvSpPr>
        <p:spPr>
          <a:xfrm>
            <a:off x="7534657" y="5421076"/>
            <a:ext cx="4657324" cy="1436914"/>
          </a:xfrm>
          <a:prstGeom prst="rect">
            <a:avLst/>
          </a:prstGeom>
          <a:solidFill>
            <a:schemeClr val="accent5">
              <a:lumMod val="20000"/>
              <a:lumOff val="80000"/>
            </a:schemeClr>
          </a:solidFill>
          <a:ln>
            <a:noFill/>
          </a:ln>
        </p:spPr>
        <p:style>
          <a:lnRef idx="1">
            <a:schemeClr val="accent3"/>
          </a:lnRef>
          <a:fillRef idx="2">
            <a:schemeClr val="accent3"/>
          </a:fillRef>
          <a:effectRef idx="1">
            <a:schemeClr val="accent3"/>
          </a:effectRef>
          <a:fontRef idx="minor">
            <a:schemeClr val="dk1"/>
          </a:fontRef>
        </p:style>
        <p:txBody>
          <a:bodyPr wrap="square" lIns="274320" tIns="274320" rIns="274320" bIns="18288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“I believe that machine saved my life, </a:t>
            </a:r>
            <a:b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I really do.”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-Don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Dunagan</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Seeley Lake resident</a:t>
            </a:r>
          </a:p>
        </p:txBody>
      </p:sp>
      <p:sp>
        <p:nvSpPr>
          <p:cNvPr id="12" name="TextBox 11">
            <a:extLst>
              <a:ext uri="{FF2B5EF4-FFF2-40B4-BE49-F238E27FC236}">
                <a16:creationId xmlns:a16="http://schemas.microsoft.com/office/drawing/2014/main" id="{75BFCFCD-98F7-4C07-A05A-FD2C67AB5804}"/>
              </a:ext>
            </a:extLst>
          </p:cNvPr>
          <p:cNvSpPr txBox="1"/>
          <p:nvPr/>
        </p:nvSpPr>
        <p:spPr>
          <a:xfrm>
            <a:off x="4191000" y="6519446"/>
            <a:ext cx="318314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rPr>
              <a:t>Photo and quote: “Summer of Smoke Exposes Need For Clean Indoor Air In Montana,” Nora Saks, Montana Public Radio, 1/3/18</a:t>
            </a:r>
          </a:p>
        </p:txBody>
      </p:sp>
      <p:cxnSp>
        <p:nvCxnSpPr>
          <p:cNvPr id="5" name="Straight Connector 4">
            <a:extLst>
              <a:ext uri="{FF2B5EF4-FFF2-40B4-BE49-F238E27FC236}">
                <a16:creationId xmlns:a16="http://schemas.microsoft.com/office/drawing/2014/main" id="{C70B352C-71B9-4F95-AF6C-E99B3925CCCD}"/>
              </a:ext>
            </a:extLst>
          </p:cNvPr>
          <p:cNvCxnSpPr/>
          <p:nvPr/>
        </p:nvCxnSpPr>
        <p:spPr>
          <a:xfrm>
            <a:off x="8001000" y="2133600"/>
            <a:ext cx="3550918"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3892649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55320" y="365125"/>
            <a:ext cx="5120114" cy="1692794"/>
          </a:xfrm>
        </p:spPr>
        <p:txBody>
          <a:bodyPr>
            <a:normAutofit/>
          </a:bodyPr>
          <a:lstStyle/>
          <a:p>
            <a:r>
              <a:rPr lang="en-US" dirty="0"/>
              <a:t>Helping schools</a:t>
            </a:r>
          </a:p>
        </p:txBody>
      </p:sp>
      <p:cxnSp>
        <p:nvCxnSpPr>
          <p:cNvPr id="73" name="Straight Arrow Connector 72">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655321" y="2575034"/>
            <a:ext cx="5120113" cy="3462228"/>
          </a:xfrm>
        </p:spPr>
        <p:txBody>
          <a:bodyPr>
            <a:normAutofit/>
          </a:bodyPr>
          <a:lstStyle/>
          <a:p>
            <a:pPr marL="0" indent="0">
              <a:buNone/>
            </a:pPr>
            <a:r>
              <a:rPr lang="en-US" sz="1800" dirty="0"/>
              <a:t>Elementary school classrooms in the hardest hit areas received PACs from </a:t>
            </a:r>
            <a:r>
              <a:rPr lang="en-US" sz="1800"/>
              <a:t>MCCHD</a:t>
            </a:r>
            <a:r>
              <a:rPr lang="en-US" sz="1800" dirty="0"/>
              <a:t>, </a:t>
            </a:r>
            <a:r>
              <a:rPr lang="en-US" sz="1800"/>
              <a:t>CSM</a:t>
            </a:r>
            <a:r>
              <a:rPr lang="en-US" sz="1800" dirty="0"/>
              <a:t> and other nonprofits.</a:t>
            </a:r>
          </a:p>
        </p:txBody>
      </p:sp>
      <p:pic>
        <p:nvPicPr>
          <p:cNvPr id="7172" name="Picture 4" descr="Image result for &quot;sarah coefield&quot;"/>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4405"/>
          <a:stretch/>
        </p:blipFill>
        <p:spPr bwMode="auto">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208222B-3155-4F7E-A795-A0C88FB58A5B}"/>
              </a:ext>
            </a:extLst>
          </p:cNvPr>
          <p:cNvSpPr txBox="1"/>
          <p:nvPr/>
        </p:nvSpPr>
        <p:spPr>
          <a:xfrm>
            <a:off x="655320" y="3829094"/>
            <a:ext cx="4740593"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Calibri" panose="020F0502020204030204"/>
                <a:ea typeface="+mn-ea"/>
                <a:cs typeface="+mn-cs"/>
              </a:rPr>
              <a:t>157 filters in schools = ~$20,000</a:t>
            </a:r>
          </a:p>
        </p:txBody>
      </p:sp>
      <p:sp>
        <p:nvSpPr>
          <p:cNvPr id="9" name="TextBox 8">
            <a:extLst>
              <a:ext uri="{FF2B5EF4-FFF2-40B4-BE49-F238E27FC236}">
                <a16:creationId xmlns:a16="http://schemas.microsoft.com/office/drawing/2014/main" id="{95943615-F24A-4C22-9306-202C1174E20B}"/>
              </a:ext>
            </a:extLst>
          </p:cNvPr>
          <p:cNvSpPr txBox="1"/>
          <p:nvPr/>
        </p:nvSpPr>
        <p:spPr>
          <a:xfrm>
            <a:off x="655320" y="4895431"/>
            <a:ext cx="5446960" cy="92333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It would take ~$150,000 to buy PACs for the remaining Missoula County public school classrooms with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MERV</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8 or less filtration</a:t>
            </a:r>
          </a:p>
        </p:txBody>
      </p:sp>
    </p:spTree>
    <p:extLst>
      <p:ext uri="{BB962C8B-B14F-4D97-AF65-F5344CB8AC3E}">
        <p14:creationId xmlns:p14="http://schemas.microsoft.com/office/powerpoint/2010/main" val="307003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C68222F-9741-44D8-B29F-81FCAD401DDF}"/>
              </a:ext>
            </a:extLst>
          </p:cNvPr>
          <p:cNvSpPr>
            <a:spLocks noGrp="1"/>
          </p:cNvSpPr>
          <p:nvPr>
            <p:ph type="title"/>
          </p:nvPr>
        </p:nvSpPr>
        <p:spPr>
          <a:xfrm>
            <a:off x="5116878" y="629266"/>
            <a:ext cx="6422849" cy="1676603"/>
          </a:xfrm>
        </p:spPr>
        <p:txBody>
          <a:bodyPr>
            <a:normAutofit/>
          </a:bodyPr>
          <a:lstStyle/>
          <a:p>
            <a:r>
              <a:rPr lang="en-US" dirty="0"/>
              <a:t>2018 Smoke-Ready Efforts in Missoula County</a:t>
            </a:r>
          </a:p>
        </p:txBody>
      </p:sp>
      <p:sp>
        <p:nvSpPr>
          <p:cNvPr id="22" name="Rectangle 21">
            <a:extLst>
              <a:ext uri="{FF2B5EF4-FFF2-40B4-BE49-F238E27FC236}">
                <a16:creationId xmlns:a16="http://schemas.microsoft.com/office/drawing/2014/main" id="{A98BC887-4916-4227-9F48-3B078D23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rgbClr val="273B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ounded Rectangle 9">
            <a:extLst>
              <a:ext uri="{FF2B5EF4-FFF2-40B4-BE49-F238E27FC236}">
                <a16:creationId xmlns:a16="http://schemas.microsoft.com/office/drawing/2014/main" id="{1AD6DCFA-0E71-4650-A5E4-3C20E73EB6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484632"/>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4" descr="Picture">
            <a:extLst>
              <a:ext uri="{FF2B5EF4-FFF2-40B4-BE49-F238E27FC236}">
                <a16:creationId xmlns:a16="http://schemas.microsoft.com/office/drawing/2014/main" id="{24F49D80-4BA2-46AE-9E21-F3FF174F7CA1}"/>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t="3606" r="-2" b="26229"/>
          <a:stretch/>
        </p:blipFill>
        <p:spPr bwMode="auto">
          <a:xfrm>
            <a:off x="804672" y="803049"/>
            <a:ext cx="3026664" cy="2470743"/>
          </a:xfrm>
          <a:prstGeom prst="rect">
            <a:avLst/>
          </a:prstGeom>
          <a:noFill/>
          <a:effectLst/>
          <a:extLst>
            <a:ext uri="{909E8E84-426E-40DD-AFC4-6F175D3DCCD1}">
              <a14:hiddenFill xmlns:a14="http://schemas.microsoft.com/office/drawing/2010/main">
                <a:solidFill>
                  <a:srgbClr val="FFFFFF"/>
                </a:solidFill>
              </a14:hiddenFill>
            </a:ext>
          </a:extLst>
        </p:spPr>
      </p:pic>
      <p:graphicFrame>
        <p:nvGraphicFramePr>
          <p:cNvPr id="17" name="Content Placeholder 5">
            <a:extLst>
              <a:ext uri="{FF2B5EF4-FFF2-40B4-BE49-F238E27FC236}">
                <a16:creationId xmlns:a16="http://schemas.microsoft.com/office/drawing/2014/main" id="{9A21080A-4C54-4F85-98DC-BFBA4607FBC2}"/>
              </a:ext>
            </a:extLst>
          </p:cNvPr>
          <p:cNvGraphicFramePr>
            <a:graphicFrameLocks noGrp="1"/>
          </p:cNvGraphicFramePr>
          <p:nvPr>
            <p:ph idx="1"/>
            <p:extLst/>
          </p:nvPr>
        </p:nvGraphicFramePr>
        <p:xfrm>
          <a:off x="5116880" y="2438400"/>
          <a:ext cx="6422848" cy="37854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4034536B-D6B0-4846-A15F-BE3A4618EFBB}"/>
              </a:ext>
            </a:extLst>
          </p:cNvPr>
          <p:cNvSpPr txBox="1"/>
          <p:nvPr/>
        </p:nvSpPr>
        <p:spPr>
          <a:xfrm>
            <a:off x="804671" y="2621386"/>
            <a:ext cx="3026663" cy="64633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white"/>
                </a:solidFill>
                <a:effectLst/>
                <a:uLnTx/>
                <a:uFillTx/>
                <a:latin typeface="Calibri" panose="020F0502020204030204"/>
                <a:ea typeface="+mn-ea"/>
                <a:cs typeface="+mn-cs"/>
              </a:rPr>
              <a:t>CSM</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 measuring classroom square footage to determine number of PACs needed to provide clean air</a:t>
            </a:r>
          </a:p>
        </p:txBody>
      </p:sp>
      <p:pic>
        <p:nvPicPr>
          <p:cNvPr id="10" name="Picture 2" descr="Picture">
            <a:extLst>
              <a:ext uri="{FF2B5EF4-FFF2-40B4-BE49-F238E27FC236}">
                <a16:creationId xmlns:a16="http://schemas.microsoft.com/office/drawing/2014/main" id="{738B1895-5529-4A5A-AAF4-4696AA4AA78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 t="9809" r="-2" b="10396"/>
          <a:stretch/>
        </p:blipFill>
        <p:spPr bwMode="auto">
          <a:xfrm>
            <a:off x="810327" y="3429000"/>
            <a:ext cx="3021007" cy="279481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87BCA84-25CE-4FBA-81CE-C9ABDB265D68}"/>
              </a:ext>
            </a:extLst>
          </p:cNvPr>
          <p:cNvSpPr txBox="1"/>
          <p:nvPr/>
        </p:nvSpPr>
        <p:spPr>
          <a:xfrm>
            <a:off x="804670" y="5949857"/>
            <a:ext cx="3026663" cy="27699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PAC in a local preschool</a:t>
            </a:r>
          </a:p>
        </p:txBody>
      </p:sp>
    </p:spTree>
    <p:extLst>
      <p:ext uri="{BB962C8B-B14F-4D97-AF65-F5344CB8AC3E}">
        <p14:creationId xmlns:p14="http://schemas.microsoft.com/office/powerpoint/2010/main" val="24474133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6A5F0D9-9D9A-4057-9EC9-EA4F2D95928C}"/>
              </a:ext>
            </a:extLst>
          </p:cNvPr>
          <p:cNvSpPr>
            <a:spLocks noGrp="1"/>
          </p:cNvSpPr>
          <p:nvPr>
            <p:ph type="title"/>
          </p:nvPr>
        </p:nvSpPr>
        <p:spPr>
          <a:xfrm>
            <a:off x="838200" y="963877"/>
            <a:ext cx="3494362" cy="4930246"/>
          </a:xfrm>
        </p:spPr>
        <p:txBody>
          <a:bodyPr vert="horz" lIns="91440" tIns="45720" rIns="91440" bIns="45720" rtlCol="0" anchor="ctr">
            <a:normAutofit/>
          </a:bodyPr>
          <a:lstStyle/>
          <a:p>
            <a:pPr algn="r"/>
            <a:r>
              <a:rPr lang="en-US" kern="1200" dirty="0">
                <a:solidFill>
                  <a:schemeClr val="accent1"/>
                </a:solidFill>
                <a:latin typeface="+mj-lt"/>
                <a:ea typeface="+mj-ea"/>
                <a:cs typeface="+mj-cs"/>
              </a:rPr>
              <a:t>Ongoing Efforts for </a:t>
            </a:r>
            <a:r>
              <a:rPr lang="en-US" kern="1200" dirty="0" err="1">
                <a:solidFill>
                  <a:schemeClr val="accent1"/>
                </a:solidFill>
                <a:latin typeface="+mj-lt"/>
                <a:ea typeface="+mj-ea"/>
                <a:cs typeface="+mj-cs"/>
              </a:rPr>
              <a:t>MCCHD</a:t>
            </a:r>
            <a:r>
              <a:rPr lang="en-US" kern="1200" dirty="0">
                <a:solidFill>
                  <a:schemeClr val="accent1"/>
                </a:solidFill>
                <a:latin typeface="+mj-lt"/>
                <a:ea typeface="+mj-ea"/>
                <a:cs typeface="+mj-cs"/>
              </a:rPr>
              <a:t> and </a:t>
            </a:r>
            <a:r>
              <a:rPr lang="en-US" kern="1200" dirty="0" err="1">
                <a:solidFill>
                  <a:schemeClr val="accent1"/>
                </a:solidFill>
                <a:latin typeface="+mj-lt"/>
                <a:ea typeface="+mj-ea"/>
                <a:cs typeface="+mj-cs"/>
              </a:rPr>
              <a:t>CSM</a:t>
            </a:r>
            <a:endParaRPr lang="en-US" kern="1200" dirty="0">
              <a:solidFill>
                <a:schemeClr val="accent1"/>
              </a:solidFill>
              <a:latin typeface="+mj-lt"/>
              <a:ea typeface="+mj-ea"/>
              <a:cs typeface="+mj-cs"/>
            </a:endParaRPr>
          </a:p>
        </p:txBody>
      </p:sp>
      <p:cxnSp>
        <p:nvCxnSpPr>
          <p:cNvPr id="12"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DD4C5466-2997-40EF-9DDF-9A728EF31465}"/>
              </a:ext>
            </a:extLst>
          </p:cNvPr>
          <p:cNvSpPr>
            <a:spLocks noGrp="1"/>
          </p:cNvSpPr>
          <p:nvPr>
            <p:ph idx="4294967295"/>
          </p:nvPr>
        </p:nvSpPr>
        <p:spPr>
          <a:xfrm>
            <a:off x="4976031" y="685800"/>
            <a:ext cx="6377769" cy="5616046"/>
          </a:xfrm>
        </p:spPr>
        <p:txBody>
          <a:bodyPr vert="horz" lIns="91440" tIns="45720" rIns="91440" bIns="45720" rtlCol="0" anchor="ctr">
            <a:normAutofit fontScale="92500" lnSpcReduction="10000"/>
          </a:bodyPr>
          <a:lstStyle/>
          <a:p>
            <a:pPr marL="285750" lvl="1">
              <a:spcAft>
                <a:spcPts val="3000"/>
              </a:spcAft>
              <a:buClr>
                <a:schemeClr val="accent3"/>
              </a:buClr>
            </a:pPr>
            <a:r>
              <a:rPr lang="en-US" sz="1700" dirty="0"/>
              <a:t>Continue to purchase portable air cleaners (PACs) with HEPA filtration to grow our cache and prepare for the next wildfire season.</a:t>
            </a:r>
          </a:p>
          <a:p>
            <a:pPr marL="285750" lvl="1">
              <a:spcAft>
                <a:spcPts val="3000"/>
              </a:spcAft>
              <a:buClr>
                <a:schemeClr val="accent3"/>
              </a:buClr>
            </a:pPr>
            <a:r>
              <a:rPr lang="en-US" sz="1700" dirty="0"/>
              <a:t>Prepare a wildfire smoke adaptation/mitigation plan for the county</a:t>
            </a:r>
          </a:p>
          <a:p>
            <a:pPr marL="285750" lvl="1">
              <a:spcAft>
                <a:spcPts val="3000"/>
              </a:spcAft>
              <a:buClr>
                <a:schemeClr val="accent3"/>
              </a:buClr>
            </a:pPr>
            <a:r>
              <a:rPr lang="en-US" sz="1700" dirty="0"/>
              <a:t>Continue encouraging folks to seek out PACs before the smoke arrives.</a:t>
            </a:r>
          </a:p>
          <a:p>
            <a:pPr marL="285750" lvl="1">
              <a:spcAft>
                <a:spcPts val="3000"/>
              </a:spcAft>
              <a:buClr>
                <a:schemeClr val="accent3"/>
              </a:buClr>
            </a:pPr>
            <a:r>
              <a:rPr lang="en-US" sz="1700" dirty="0"/>
              <a:t>Continue working with schools and public buildings that are under construction to encourage the use of wildfire smoke-ready filtration systems.</a:t>
            </a:r>
          </a:p>
          <a:p>
            <a:pPr marL="285750" lvl="1">
              <a:spcAft>
                <a:spcPts val="3000"/>
              </a:spcAft>
              <a:buClr>
                <a:schemeClr val="accent3"/>
              </a:buClr>
            </a:pPr>
            <a:r>
              <a:rPr lang="en-US" sz="1700" dirty="0"/>
              <a:t>Climate Smart Missoula received funding from United Way of Missoula County to create a community needs assessment.  The assessment describes the current ventilation systems in public schools and proposes options and strategies for providing clean air to students.  Our next goal is to describe the ventilation systems in indoor athletic and fitness facilities.</a:t>
            </a:r>
          </a:p>
          <a:p>
            <a:pPr marL="285750" lvl="1">
              <a:spcAft>
                <a:spcPts val="3000"/>
              </a:spcAft>
              <a:buClr>
                <a:schemeClr val="accent3"/>
              </a:buClr>
            </a:pPr>
            <a:r>
              <a:rPr lang="en-US" sz="1700" dirty="0" err="1"/>
              <a:t>MCCHD</a:t>
            </a:r>
            <a:r>
              <a:rPr lang="en-US" sz="1700" dirty="0"/>
              <a:t> is working on a state legislation to commission a study that will hopefully lead to the creation of a bill or policy for smoke-adapted communities in Montana</a:t>
            </a:r>
          </a:p>
        </p:txBody>
      </p:sp>
    </p:spTree>
    <p:extLst>
      <p:ext uri="{BB962C8B-B14F-4D97-AF65-F5344CB8AC3E}">
        <p14:creationId xmlns:p14="http://schemas.microsoft.com/office/powerpoint/2010/main" val="14655524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99BC35B-C52B-4DE0-A109-98162C46C106}"/>
              </a:ext>
            </a:extLst>
          </p:cNvPr>
          <p:cNvSpPr>
            <a:spLocks noGrp="1"/>
          </p:cNvSpPr>
          <p:nvPr>
            <p:ph type="title"/>
          </p:nvPr>
        </p:nvSpPr>
        <p:spPr>
          <a:xfrm>
            <a:off x="643467" y="643467"/>
            <a:ext cx="3363974" cy="1597315"/>
          </a:xfrm>
          <a:noFill/>
          <a:ln w="19050">
            <a:solidFill>
              <a:schemeClr val="bg1"/>
            </a:solidFill>
          </a:ln>
        </p:spPr>
        <p:txBody>
          <a:bodyPr wrap="square">
            <a:normAutofit/>
          </a:bodyPr>
          <a:lstStyle/>
          <a:p>
            <a:pPr algn="ctr"/>
            <a:r>
              <a:rPr lang="en-US" sz="2800" dirty="0">
                <a:solidFill>
                  <a:schemeClr val="bg1"/>
                </a:solidFill>
              </a:rPr>
              <a:t>Wildfire Smoke Response in Okanogan County</a:t>
            </a:r>
          </a:p>
        </p:txBody>
      </p:sp>
      <p:sp>
        <p:nvSpPr>
          <p:cNvPr id="3" name="Content Placeholder 2">
            <a:extLst>
              <a:ext uri="{FF2B5EF4-FFF2-40B4-BE49-F238E27FC236}">
                <a16:creationId xmlns:a16="http://schemas.microsoft.com/office/drawing/2014/main" id="{03C4C231-2B0E-4768-83E3-CD460FB21B37}"/>
              </a:ext>
            </a:extLst>
          </p:cNvPr>
          <p:cNvSpPr>
            <a:spLocks noGrp="1"/>
          </p:cNvSpPr>
          <p:nvPr>
            <p:ph idx="1"/>
          </p:nvPr>
        </p:nvSpPr>
        <p:spPr>
          <a:xfrm>
            <a:off x="643468" y="2638044"/>
            <a:ext cx="3363974" cy="3415622"/>
          </a:xfrm>
        </p:spPr>
        <p:txBody>
          <a:bodyPr>
            <a:normAutofit/>
          </a:bodyPr>
          <a:lstStyle/>
          <a:p>
            <a:r>
              <a:rPr lang="en-US" sz="2000" dirty="0">
                <a:solidFill>
                  <a:schemeClr val="bg1"/>
                </a:solidFill>
              </a:rPr>
              <a:t>Colville Reservation</a:t>
            </a:r>
          </a:p>
          <a:p>
            <a:r>
              <a:rPr lang="en-US" sz="2000" dirty="0">
                <a:solidFill>
                  <a:schemeClr val="bg1"/>
                </a:solidFill>
              </a:rPr>
              <a:t>Methow Valley</a:t>
            </a:r>
          </a:p>
        </p:txBody>
      </p:sp>
      <p:pic>
        <p:nvPicPr>
          <p:cNvPr id="4098" name="Picture 2" descr="Map of Washington highlighting Okanogan County">
            <a:extLst>
              <a:ext uri="{FF2B5EF4-FFF2-40B4-BE49-F238E27FC236}">
                <a16:creationId xmlns:a16="http://schemas.microsoft.com/office/drawing/2014/main" id="{A1BC47F9-AE89-4634-ADFD-1B2F8A0D3E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7763" y="1317066"/>
            <a:ext cx="6250769" cy="406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40616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A63D19D-934A-4325-9E8A-D3384A92EF99}"/>
              </a:ext>
            </a:extLst>
          </p:cNvPr>
          <p:cNvSpPr>
            <a:spLocks noGrp="1"/>
          </p:cNvSpPr>
          <p:nvPr>
            <p:ph type="title"/>
          </p:nvPr>
        </p:nvSpPr>
        <p:spPr>
          <a:xfrm>
            <a:off x="643467" y="643467"/>
            <a:ext cx="3363974" cy="1597315"/>
          </a:xfrm>
          <a:noFill/>
          <a:ln w="19050">
            <a:solidFill>
              <a:schemeClr val="bg1"/>
            </a:solidFill>
          </a:ln>
        </p:spPr>
        <p:txBody>
          <a:bodyPr wrap="square">
            <a:normAutofit/>
          </a:bodyPr>
          <a:lstStyle/>
          <a:p>
            <a:pPr algn="ctr"/>
            <a:r>
              <a:rPr lang="en-US" sz="2800">
                <a:solidFill>
                  <a:schemeClr val="bg1"/>
                </a:solidFill>
              </a:rPr>
              <a:t>Colville Tribe</a:t>
            </a:r>
          </a:p>
        </p:txBody>
      </p:sp>
      <p:sp>
        <p:nvSpPr>
          <p:cNvPr id="3" name="Content Placeholder 2">
            <a:extLst>
              <a:ext uri="{FF2B5EF4-FFF2-40B4-BE49-F238E27FC236}">
                <a16:creationId xmlns:a16="http://schemas.microsoft.com/office/drawing/2014/main" id="{BD04A771-6938-4875-8E63-9802CCD516C1}"/>
              </a:ext>
            </a:extLst>
          </p:cNvPr>
          <p:cNvSpPr>
            <a:spLocks noGrp="1"/>
          </p:cNvSpPr>
          <p:nvPr>
            <p:ph idx="1"/>
          </p:nvPr>
        </p:nvSpPr>
        <p:spPr>
          <a:xfrm>
            <a:off x="643468" y="2497015"/>
            <a:ext cx="3363974" cy="4079631"/>
          </a:xfrm>
        </p:spPr>
        <p:txBody>
          <a:bodyPr>
            <a:normAutofit fontScale="92500" lnSpcReduction="20000"/>
          </a:bodyPr>
          <a:lstStyle/>
          <a:p>
            <a:r>
              <a:rPr lang="en-US" sz="2000" dirty="0">
                <a:solidFill>
                  <a:schemeClr val="bg1"/>
                </a:solidFill>
              </a:rPr>
              <a:t>2015: 40 PACs to residents (FEMA grant)</a:t>
            </a:r>
          </a:p>
          <a:p>
            <a:r>
              <a:rPr lang="en-US" sz="2000" dirty="0">
                <a:solidFill>
                  <a:schemeClr val="bg1"/>
                </a:solidFill>
              </a:rPr>
              <a:t>Indoor air monitoring showed significant levels of wildfire smoke inside buildings</a:t>
            </a:r>
          </a:p>
          <a:p>
            <a:r>
              <a:rPr lang="en-US" sz="2000" dirty="0" err="1">
                <a:solidFill>
                  <a:schemeClr val="bg1"/>
                </a:solidFill>
              </a:rPr>
              <a:t>AQ</a:t>
            </a:r>
            <a:r>
              <a:rPr lang="en-US" sz="2000" dirty="0">
                <a:solidFill>
                  <a:schemeClr val="bg1"/>
                </a:solidFill>
              </a:rPr>
              <a:t> Program manager partnered with Emergency Services and health workers during heavy smoke to assist vulnerable residents</a:t>
            </a:r>
          </a:p>
          <a:p>
            <a:r>
              <a:rPr lang="en-US" sz="2000" dirty="0">
                <a:solidFill>
                  <a:schemeClr val="bg1"/>
                </a:solidFill>
              </a:rPr>
              <a:t>Health and air staff plan to produce smoke-ready communities guidance for what to do before, during and after a fire</a:t>
            </a:r>
          </a:p>
          <a:p>
            <a:r>
              <a:rPr lang="en-US" sz="2000" dirty="0">
                <a:solidFill>
                  <a:schemeClr val="bg1"/>
                </a:solidFill>
              </a:rPr>
              <a:t>Website: </a:t>
            </a:r>
            <a:r>
              <a:rPr lang="en-US" sz="2000" dirty="0">
                <a:solidFill>
                  <a:schemeClr val="bg1"/>
                </a:solidFill>
                <a:hlinkClick r:id="rId2"/>
              </a:rPr>
              <a:t>https://www.cct-enr.com/smoke/</a:t>
            </a:r>
            <a:endParaRPr lang="en-US" sz="2000" dirty="0">
              <a:solidFill>
                <a:schemeClr val="bg1"/>
              </a:solidFill>
            </a:endParaRPr>
          </a:p>
          <a:p>
            <a:endParaRPr lang="en-US" sz="2000" dirty="0">
              <a:solidFill>
                <a:schemeClr val="bg1"/>
              </a:solidFill>
            </a:endParaRPr>
          </a:p>
        </p:txBody>
      </p:sp>
      <p:pic>
        <p:nvPicPr>
          <p:cNvPr id="4" name="Picture 3">
            <a:extLst>
              <a:ext uri="{FF2B5EF4-FFF2-40B4-BE49-F238E27FC236}">
                <a16:creationId xmlns:a16="http://schemas.microsoft.com/office/drawing/2014/main" id="{09439227-7428-4B03-B10E-AA0BC425FFD5}"/>
              </a:ext>
            </a:extLst>
          </p:cNvPr>
          <p:cNvPicPr>
            <a:picLocks noChangeAspect="1"/>
          </p:cNvPicPr>
          <p:nvPr/>
        </p:nvPicPr>
        <p:blipFill>
          <a:blip r:embed="rId3"/>
          <a:stretch>
            <a:fillRect/>
          </a:stretch>
        </p:blipFill>
        <p:spPr>
          <a:xfrm>
            <a:off x="5297763" y="691990"/>
            <a:ext cx="6250769" cy="5313153"/>
          </a:xfrm>
          <a:prstGeom prst="rect">
            <a:avLst/>
          </a:prstGeom>
        </p:spPr>
      </p:pic>
    </p:spTree>
    <p:extLst>
      <p:ext uri="{BB962C8B-B14F-4D97-AF65-F5344CB8AC3E}">
        <p14:creationId xmlns:p14="http://schemas.microsoft.com/office/powerpoint/2010/main" val="18309826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5C799-2B75-44D7-803E-B56F09F9AA4E}"/>
              </a:ext>
            </a:extLst>
          </p:cNvPr>
          <p:cNvSpPr>
            <a:spLocks noGrp="1"/>
          </p:cNvSpPr>
          <p:nvPr>
            <p:ph type="title"/>
          </p:nvPr>
        </p:nvSpPr>
        <p:spPr>
          <a:xfrm>
            <a:off x="329784" y="803325"/>
            <a:ext cx="5314536" cy="1325563"/>
          </a:xfrm>
        </p:spPr>
        <p:txBody>
          <a:bodyPr>
            <a:normAutofit/>
          </a:bodyPr>
          <a:lstStyle/>
          <a:p>
            <a:r>
              <a:rPr lang="en-US" dirty="0"/>
              <a:t>Methow Valley, WA</a:t>
            </a:r>
          </a:p>
        </p:txBody>
      </p:sp>
      <p:sp>
        <p:nvSpPr>
          <p:cNvPr id="3" name="Content Placeholder 2">
            <a:extLst>
              <a:ext uri="{FF2B5EF4-FFF2-40B4-BE49-F238E27FC236}">
                <a16:creationId xmlns:a16="http://schemas.microsoft.com/office/drawing/2014/main" id="{2B14BE97-7BAB-4612-9C73-A88C4197FFAA}"/>
              </a:ext>
            </a:extLst>
          </p:cNvPr>
          <p:cNvSpPr>
            <a:spLocks noGrp="1"/>
          </p:cNvSpPr>
          <p:nvPr>
            <p:ph idx="1"/>
          </p:nvPr>
        </p:nvSpPr>
        <p:spPr>
          <a:xfrm>
            <a:off x="329785" y="2008683"/>
            <a:ext cx="6252996" cy="4631960"/>
          </a:xfrm>
        </p:spPr>
        <p:txBody>
          <a:bodyPr anchor="t">
            <a:noAutofit/>
          </a:bodyPr>
          <a:lstStyle/>
          <a:p>
            <a:pPr lvl="0"/>
            <a:r>
              <a:rPr lang="en-US" sz="2000" dirty="0"/>
              <a:t>Methow Valley Clean Air Project</a:t>
            </a:r>
          </a:p>
          <a:p>
            <a:pPr lvl="1"/>
            <a:r>
              <a:rPr lang="en-US" sz="2000" dirty="0"/>
              <a:t>Partnering with UW in a grant application to create a wildfire smoke public health action plan specifically applicable to small, rural communities</a:t>
            </a:r>
          </a:p>
          <a:p>
            <a:pPr lvl="1"/>
            <a:r>
              <a:rPr lang="en-US" sz="2000" dirty="0"/>
              <a:t>Created a low-cost sensor network and “Clean Air Ambassador Program” of 22 purple air monitors spanning a 60 mile populated watershed placed with individuals, schools, towns, and businesses.</a:t>
            </a:r>
          </a:p>
          <a:p>
            <a:pPr lvl="1"/>
            <a:r>
              <a:rPr lang="en-US" sz="2000" dirty="0"/>
              <a:t>Coordinating with Okanogan River Airshed Partnership on smoke-ready workshops</a:t>
            </a:r>
          </a:p>
          <a:p>
            <a:pPr lvl="0"/>
            <a:r>
              <a:rPr lang="en-US" sz="2000" dirty="0"/>
              <a:t>Limited resources from local health department/emergency response</a:t>
            </a:r>
          </a:p>
          <a:p>
            <a:pPr lvl="1"/>
            <a:r>
              <a:rPr lang="en-US" sz="2000" dirty="0"/>
              <a:t>Health and emergency response agencies are receptive to the need for action, but they’re not willing/able to take leadership roles</a:t>
            </a:r>
          </a:p>
        </p:txBody>
      </p:sp>
      <p:sp>
        <p:nvSpPr>
          <p:cNvPr id="135" name="Freeform: Shape 134">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https://upload.wikimedia.org/wikipedia/commons/0/0e/Methow_Valley_SE_of_Twisp_WA.jpg">
            <a:extLst>
              <a:ext uri="{FF2B5EF4-FFF2-40B4-BE49-F238E27FC236}">
                <a16:creationId xmlns:a16="http://schemas.microsoft.com/office/drawing/2014/main" id="{9E3E50E6-620C-4A06-B61D-2D62115D8E0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8676" r="36168"/>
          <a:stretch/>
        </p:blipFill>
        <p:spPr bwMode="auto">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3419617"/>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3F37A-13FF-4A8F-B94A-CD091E966A4C}"/>
              </a:ext>
            </a:extLst>
          </p:cNvPr>
          <p:cNvSpPr>
            <a:spLocks noGrp="1"/>
          </p:cNvSpPr>
          <p:nvPr>
            <p:ph type="title"/>
          </p:nvPr>
        </p:nvSpPr>
        <p:spPr>
          <a:xfrm>
            <a:off x="801098" y="1396289"/>
            <a:ext cx="6387102" cy="1325563"/>
          </a:xfrm>
        </p:spPr>
        <p:txBody>
          <a:bodyPr>
            <a:normAutofit/>
          </a:bodyPr>
          <a:lstStyle/>
          <a:p>
            <a:r>
              <a:rPr lang="en-US" b="1"/>
              <a:t>Ashland, Oregon – SmokeWise Ashland</a:t>
            </a:r>
            <a:endParaRPr lang="en-US" b="1" dirty="0"/>
          </a:p>
        </p:txBody>
      </p:sp>
      <p:sp>
        <p:nvSpPr>
          <p:cNvPr id="10" name="Content Placeholder 9">
            <a:extLst>
              <a:ext uri="{FF2B5EF4-FFF2-40B4-BE49-F238E27FC236}">
                <a16:creationId xmlns:a16="http://schemas.microsoft.com/office/drawing/2014/main" id="{1EAF4B2A-7F99-4B67-A2EC-804515FB56BC}"/>
              </a:ext>
            </a:extLst>
          </p:cNvPr>
          <p:cNvSpPr>
            <a:spLocks noGrp="1"/>
          </p:cNvSpPr>
          <p:nvPr>
            <p:ph idx="1"/>
          </p:nvPr>
        </p:nvSpPr>
        <p:spPr>
          <a:xfrm>
            <a:off x="805542" y="2871982"/>
            <a:ext cx="6382657" cy="3181684"/>
          </a:xfrm>
        </p:spPr>
        <p:txBody>
          <a:bodyPr anchor="t">
            <a:normAutofit/>
          </a:bodyPr>
          <a:lstStyle/>
          <a:p>
            <a:r>
              <a:rPr lang="en-US" sz="2000" dirty="0"/>
              <a:t>Business resiliency workshop for smoke preparedness</a:t>
            </a:r>
          </a:p>
          <a:p>
            <a:r>
              <a:rPr lang="en-US" sz="2000" dirty="0"/>
              <a:t>Outreach materials in English and Spanish</a:t>
            </a:r>
          </a:p>
          <a:p>
            <a:r>
              <a:rPr lang="en-US" sz="2000" dirty="0"/>
              <a:t>Website: smokewiseashland.org</a:t>
            </a:r>
          </a:p>
          <a:p>
            <a:r>
              <a:rPr lang="en-US" sz="2000" dirty="0"/>
              <a:t>Multiple local partnerships – government, business and medical</a:t>
            </a:r>
          </a:p>
          <a:p>
            <a:r>
              <a:rPr lang="en-US" sz="2000" dirty="0"/>
              <a:t>Upcoming: Cleaner air program for businesses, clean air spaces for Ashland public schools, continued work with community partners, updated outreach materials</a:t>
            </a:r>
          </a:p>
        </p:txBody>
      </p:sp>
      <p:sp>
        <p:nvSpPr>
          <p:cNvPr id="19" name="Freeform: Shape 15">
            <a:extLst>
              <a:ext uri="{FF2B5EF4-FFF2-40B4-BE49-F238E27FC236}">
                <a16:creationId xmlns:a16="http://schemas.microsoft.com/office/drawing/2014/main" id="{2C6A2225-94AF-4BC4-98F4-77746E7B1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25108" y="1"/>
            <a:ext cx="4666892" cy="3612937"/>
          </a:xfrm>
          <a:custGeom>
            <a:avLst/>
            <a:gdLst>
              <a:gd name="connsiteX0" fmla="*/ 192227 w 4666892"/>
              <a:gd name="connsiteY0" fmla="*/ 0 h 3612937"/>
              <a:gd name="connsiteX1" fmla="*/ 4666892 w 4666892"/>
              <a:gd name="connsiteY1" fmla="*/ 0 h 3612937"/>
              <a:gd name="connsiteX2" fmla="*/ 4666892 w 4666892"/>
              <a:gd name="connsiteY2" fmla="*/ 2643684 h 3612937"/>
              <a:gd name="connsiteX3" fmla="*/ 4657487 w 4666892"/>
              <a:gd name="connsiteY3" fmla="*/ 2656262 h 3612937"/>
              <a:gd name="connsiteX4" fmla="*/ 2628900 w 4666892"/>
              <a:gd name="connsiteY4" fmla="*/ 3612937 h 3612937"/>
              <a:gd name="connsiteX5" fmla="*/ 0 w 4666892"/>
              <a:gd name="connsiteY5" fmla="*/ 984037 h 3612937"/>
              <a:gd name="connsiteX6" fmla="*/ 118190 w 4666892"/>
              <a:gd name="connsiteY6" fmla="*/ 202283 h 3612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66892" h="3612937">
                <a:moveTo>
                  <a:pt x="192227" y="0"/>
                </a:moveTo>
                <a:lnTo>
                  <a:pt x="4666892" y="0"/>
                </a:lnTo>
                <a:lnTo>
                  <a:pt x="4666892" y="2643684"/>
                </a:lnTo>
                <a:lnTo>
                  <a:pt x="4657487" y="2656262"/>
                </a:lnTo>
                <a:cubicBezTo>
                  <a:pt x="4175308" y="3240527"/>
                  <a:pt x="3445594" y="3612937"/>
                  <a:pt x="2628900" y="3612937"/>
                </a:cubicBezTo>
                <a:cubicBezTo>
                  <a:pt x="1176999" y="3612937"/>
                  <a:pt x="0" y="2435938"/>
                  <a:pt x="0" y="984037"/>
                </a:cubicBezTo>
                <a:cubicBezTo>
                  <a:pt x="0" y="711806"/>
                  <a:pt x="41379" y="449239"/>
                  <a:pt x="118190" y="2022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EF2D1480-438D-400E-9C38-CE715EA538A4}"/>
              </a:ext>
            </a:extLst>
          </p:cNvPr>
          <p:cNvPicPr>
            <a:picLocks noChangeAspect="1"/>
          </p:cNvPicPr>
          <p:nvPr/>
        </p:nvPicPr>
        <p:blipFill rotWithShape="1">
          <a:blip r:embed="rId3">
            <a:extLst>
              <a:ext uri="{28A0092B-C50C-407E-A947-70E740481C1C}">
                <a14:useLocalDpi xmlns:a14="http://schemas.microsoft.com/office/drawing/2010/main" val="0"/>
              </a:ext>
            </a:extLst>
          </a:blip>
          <a:srcRect l="-3125" t="25809" r="1296" b="5977"/>
          <a:stretch/>
        </p:blipFill>
        <p:spPr>
          <a:xfrm>
            <a:off x="7607467" y="-19209"/>
            <a:ext cx="4584533" cy="3937259"/>
          </a:xfrm>
          <a:custGeom>
            <a:avLst/>
            <a:gdLst>
              <a:gd name="connsiteX0" fmla="*/ 205627 w 4502173"/>
              <a:gd name="connsiteY0" fmla="*/ 0 h 3448219"/>
              <a:gd name="connsiteX1" fmla="*/ 4502173 w 4502173"/>
              <a:gd name="connsiteY1" fmla="*/ 0 h 3448219"/>
              <a:gd name="connsiteX2" fmla="*/ 4502173 w 4502173"/>
              <a:gd name="connsiteY2" fmla="*/ 2368934 h 3448219"/>
              <a:gd name="connsiteX3" fmla="*/ 4365663 w 4502173"/>
              <a:gd name="connsiteY3" fmla="*/ 2551486 h 3448219"/>
              <a:gd name="connsiteX4" fmla="*/ 2464181 w 4502173"/>
              <a:gd name="connsiteY4" fmla="*/ 3448219 h 3448219"/>
              <a:gd name="connsiteX5" fmla="*/ 0 w 4502173"/>
              <a:gd name="connsiteY5" fmla="*/ 984038 h 3448219"/>
              <a:gd name="connsiteX6" fmla="*/ 193648 w 4502173"/>
              <a:gd name="connsiteY6" fmla="*/ 24867 h 3448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2173" h="3448219">
                <a:moveTo>
                  <a:pt x="205627" y="0"/>
                </a:moveTo>
                <a:lnTo>
                  <a:pt x="4502173" y="0"/>
                </a:lnTo>
                <a:lnTo>
                  <a:pt x="4502173" y="2368934"/>
                </a:lnTo>
                <a:lnTo>
                  <a:pt x="4365663" y="2551486"/>
                </a:lnTo>
                <a:cubicBezTo>
                  <a:pt x="3913696" y="3099144"/>
                  <a:pt x="3229704" y="3448219"/>
                  <a:pt x="2464181" y="3448219"/>
                </a:cubicBezTo>
                <a:cubicBezTo>
                  <a:pt x="1103251" y="3448219"/>
                  <a:pt x="0" y="2344968"/>
                  <a:pt x="0" y="984038"/>
                </a:cubicBezTo>
                <a:cubicBezTo>
                  <a:pt x="0" y="643806"/>
                  <a:pt x="68954" y="319678"/>
                  <a:pt x="193648" y="24867"/>
                </a:cubicBezTo>
                <a:close/>
              </a:path>
            </a:pathLst>
          </a:custGeom>
        </p:spPr>
      </p:pic>
      <p:sp>
        <p:nvSpPr>
          <p:cNvPr id="18" name="Freeform: Shape 17">
            <a:extLst>
              <a:ext uri="{FF2B5EF4-FFF2-40B4-BE49-F238E27FC236}">
                <a16:creationId xmlns:a16="http://schemas.microsoft.com/office/drawing/2014/main" id="{648F5915-2CE1-4F74-88C5-D4366893D2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4737" y="3918051"/>
            <a:ext cx="3587263" cy="2939948"/>
          </a:xfrm>
          <a:custGeom>
            <a:avLst/>
            <a:gdLst>
              <a:gd name="connsiteX0" fmla="*/ 2070613 w 3587263"/>
              <a:gd name="connsiteY0" fmla="*/ 0 h 2939948"/>
              <a:gd name="connsiteX1" fmla="*/ 3534758 w 3587263"/>
              <a:gd name="connsiteY1" fmla="*/ 606469 h 2939948"/>
              <a:gd name="connsiteX2" fmla="*/ 3587263 w 3587263"/>
              <a:gd name="connsiteY2" fmla="*/ 664240 h 2939948"/>
              <a:gd name="connsiteX3" fmla="*/ 3587263 w 3587263"/>
              <a:gd name="connsiteY3" fmla="*/ 2939948 h 2939948"/>
              <a:gd name="connsiteX4" fmla="*/ 193241 w 3587263"/>
              <a:gd name="connsiteY4" fmla="*/ 2939948 h 2939948"/>
              <a:gd name="connsiteX5" fmla="*/ 162719 w 3587263"/>
              <a:gd name="connsiteY5" fmla="*/ 2876589 h 2939948"/>
              <a:gd name="connsiteX6" fmla="*/ 0 w 3587263"/>
              <a:gd name="connsiteY6" fmla="*/ 2070613 h 2939948"/>
              <a:gd name="connsiteX7" fmla="*/ 2070613 w 3587263"/>
              <a:gd name="connsiteY7" fmla="*/ 0 h 2939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7263" h="2939948">
                <a:moveTo>
                  <a:pt x="2070613" y="0"/>
                </a:moveTo>
                <a:cubicBezTo>
                  <a:pt x="2642397" y="0"/>
                  <a:pt x="3160050" y="231761"/>
                  <a:pt x="3534758" y="606469"/>
                </a:cubicBezTo>
                <a:lnTo>
                  <a:pt x="3587263" y="664240"/>
                </a:lnTo>
                <a:lnTo>
                  <a:pt x="3587263" y="2939948"/>
                </a:lnTo>
                <a:lnTo>
                  <a:pt x="193241" y="2939948"/>
                </a:lnTo>
                <a:lnTo>
                  <a:pt x="162719" y="2876589"/>
                </a:lnTo>
                <a:cubicBezTo>
                  <a:pt x="57940" y="2628865"/>
                  <a:pt x="0" y="2356505"/>
                  <a:pt x="0" y="2070613"/>
                </a:cubicBezTo>
                <a:cubicBezTo>
                  <a:pt x="0" y="927045"/>
                  <a:pt x="927045" y="0"/>
                  <a:pt x="2070613"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3691762C-8D91-4D8E-BE14-3327F0D8500F}"/>
              </a:ext>
            </a:extLst>
          </p:cNvPr>
          <p:cNvPicPr>
            <a:picLocks noChangeAspect="1"/>
          </p:cNvPicPr>
          <p:nvPr/>
        </p:nvPicPr>
        <p:blipFill rotWithShape="1">
          <a:blip r:embed="rId4">
            <a:extLst>
              <a:ext uri="{28A0092B-C50C-407E-A947-70E740481C1C}">
                <a14:useLocalDpi xmlns:a14="http://schemas.microsoft.com/office/drawing/2010/main" val="0"/>
              </a:ext>
            </a:extLst>
          </a:blip>
          <a:srcRect r="-2" b="64725"/>
          <a:stretch/>
        </p:blipFill>
        <p:spPr>
          <a:xfrm>
            <a:off x="8768827" y="4082141"/>
            <a:ext cx="3423175" cy="2775859"/>
          </a:xfrm>
          <a:custGeom>
            <a:avLst/>
            <a:gdLst>
              <a:gd name="connsiteX0" fmla="*/ 1906524 w 3423175"/>
              <a:gd name="connsiteY0" fmla="*/ 0 h 2775859"/>
              <a:gd name="connsiteX1" fmla="*/ 3377691 w 3423175"/>
              <a:gd name="connsiteY1" fmla="*/ 693798 h 2775859"/>
              <a:gd name="connsiteX2" fmla="*/ 3423175 w 3423175"/>
              <a:gd name="connsiteY2" fmla="*/ 754624 h 2775859"/>
              <a:gd name="connsiteX3" fmla="*/ 3423175 w 3423175"/>
              <a:gd name="connsiteY3" fmla="*/ 2775859 h 2775859"/>
              <a:gd name="connsiteX4" fmla="*/ 211114 w 3423175"/>
              <a:gd name="connsiteY4" fmla="*/ 2775859 h 2775859"/>
              <a:gd name="connsiteX5" fmla="*/ 149824 w 3423175"/>
              <a:gd name="connsiteY5" fmla="*/ 2648629 h 2775859"/>
              <a:gd name="connsiteX6" fmla="*/ 0 w 3423175"/>
              <a:gd name="connsiteY6" fmla="*/ 1906524 h 2775859"/>
              <a:gd name="connsiteX7" fmla="*/ 1906524 w 3423175"/>
              <a:gd name="connsiteY7" fmla="*/ 0 h 2775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3175" h="2775859">
                <a:moveTo>
                  <a:pt x="1906524" y="0"/>
                </a:moveTo>
                <a:cubicBezTo>
                  <a:pt x="2498805" y="0"/>
                  <a:pt x="3028006" y="270078"/>
                  <a:pt x="3377691" y="693798"/>
                </a:cubicBezTo>
                <a:lnTo>
                  <a:pt x="3423175" y="754624"/>
                </a:lnTo>
                <a:lnTo>
                  <a:pt x="3423175" y="2775859"/>
                </a:lnTo>
                <a:lnTo>
                  <a:pt x="211114" y="2775859"/>
                </a:lnTo>
                <a:lnTo>
                  <a:pt x="149824" y="2648629"/>
                </a:lnTo>
                <a:cubicBezTo>
                  <a:pt x="53349" y="2420536"/>
                  <a:pt x="0" y="2169760"/>
                  <a:pt x="0" y="1906524"/>
                </a:cubicBezTo>
                <a:cubicBezTo>
                  <a:pt x="0" y="853580"/>
                  <a:pt x="853580" y="0"/>
                  <a:pt x="1906524" y="0"/>
                </a:cubicBezTo>
                <a:close/>
              </a:path>
            </a:pathLst>
          </a:custGeom>
        </p:spPr>
      </p:pic>
    </p:spTree>
    <p:extLst>
      <p:ext uri="{BB962C8B-B14F-4D97-AF65-F5344CB8AC3E}">
        <p14:creationId xmlns:p14="http://schemas.microsoft.com/office/powerpoint/2010/main" val="3211191052"/>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B6B8C-EE2F-451E-BF01-6ABB6FC6D98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17BF84A-6BCC-4990-BAA2-5A6C376F63AC}"/>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575E3F04-6C42-4733-AFF5-867E91EAC35F}"/>
              </a:ext>
            </a:extLst>
          </p:cNvPr>
          <p:cNvPicPr>
            <a:picLocks noChangeAspect="1"/>
          </p:cNvPicPr>
          <p:nvPr/>
        </p:nvPicPr>
        <p:blipFill rotWithShape="1">
          <a:blip r:embed="rId2"/>
          <a:srcRect r="12396"/>
          <a:stretch/>
        </p:blipFill>
        <p:spPr>
          <a:xfrm>
            <a:off x="0" y="0"/>
            <a:ext cx="12192000" cy="6858000"/>
          </a:xfrm>
          <a:prstGeom prst="rect">
            <a:avLst/>
          </a:prstGeom>
        </p:spPr>
      </p:pic>
      <p:sp>
        <p:nvSpPr>
          <p:cNvPr id="5" name="TextBox 4">
            <a:extLst>
              <a:ext uri="{FF2B5EF4-FFF2-40B4-BE49-F238E27FC236}">
                <a16:creationId xmlns:a16="http://schemas.microsoft.com/office/drawing/2014/main" id="{83429E6C-5471-4B6A-9D24-87C9D0CF5008}"/>
              </a:ext>
            </a:extLst>
          </p:cNvPr>
          <p:cNvSpPr txBox="1"/>
          <p:nvPr/>
        </p:nvSpPr>
        <p:spPr>
          <a:xfrm>
            <a:off x="1398494" y="1314493"/>
            <a:ext cx="2022438" cy="477054"/>
          </a:xfrm>
          <a:prstGeom prst="rect">
            <a:avLst/>
          </a:prstGeom>
          <a:noFill/>
        </p:spPr>
        <p:txBody>
          <a:bodyPr wrap="square" rtlCol="0">
            <a:spAutoFit/>
          </a:bodyPr>
          <a:lstStyle/>
          <a:p>
            <a:r>
              <a:rPr lang="en-US" sz="2500" b="1" dirty="0">
                <a:solidFill>
                  <a:srgbClr val="FFFF00"/>
                </a:solidFill>
                <a:effectLst>
                  <a:outerShdw blurRad="38100" dist="38100" dir="2700000" algn="tl">
                    <a:srgbClr val="000000">
                      <a:alpha val="43137"/>
                    </a:srgbClr>
                  </a:outerShdw>
                </a:effectLst>
              </a:rPr>
              <a:t>Missoula</a:t>
            </a:r>
          </a:p>
        </p:txBody>
      </p:sp>
      <p:cxnSp>
        <p:nvCxnSpPr>
          <p:cNvPr id="7" name="Straight Arrow Connector 6">
            <a:extLst>
              <a:ext uri="{FF2B5EF4-FFF2-40B4-BE49-F238E27FC236}">
                <a16:creationId xmlns:a16="http://schemas.microsoft.com/office/drawing/2014/main" id="{48D31D8C-A068-4C3C-B474-9F47EFE9547E}"/>
              </a:ext>
            </a:extLst>
          </p:cNvPr>
          <p:cNvCxnSpPr>
            <a:cxnSpLocks/>
          </p:cNvCxnSpPr>
          <p:nvPr/>
        </p:nvCxnSpPr>
        <p:spPr>
          <a:xfrm flipV="1">
            <a:off x="2409713" y="1093973"/>
            <a:ext cx="473337" cy="292663"/>
          </a:xfrm>
          <a:prstGeom prst="straightConnector1">
            <a:avLst/>
          </a:prstGeom>
          <a:ln w="28575">
            <a:solidFill>
              <a:srgbClr val="FFFF00"/>
            </a:solidFill>
            <a:tailEnd type="triangle"/>
          </a:ln>
        </p:spPr>
        <p:style>
          <a:lnRef idx="3">
            <a:schemeClr val="accent2"/>
          </a:lnRef>
          <a:fillRef idx="0">
            <a:schemeClr val="accent2"/>
          </a:fillRef>
          <a:effectRef idx="2">
            <a:schemeClr val="accent2"/>
          </a:effectRef>
          <a:fontRef idx="minor">
            <a:schemeClr val="tx1"/>
          </a:fontRef>
        </p:style>
      </p:cxnSp>
      <p:pic>
        <p:nvPicPr>
          <p:cNvPr id="10" name="Picture 9">
            <a:extLst>
              <a:ext uri="{FF2B5EF4-FFF2-40B4-BE49-F238E27FC236}">
                <a16:creationId xmlns:a16="http://schemas.microsoft.com/office/drawing/2014/main" id="{ABAD502D-AFFC-4113-AE54-394AA52F6DD1}"/>
              </a:ext>
            </a:extLst>
          </p:cNvPr>
          <p:cNvPicPr>
            <a:picLocks noChangeAspect="1"/>
          </p:cNvPicPr>
          <p:nvPr/>
        </p:nvPicPr>
        <p:blipFill rotWithShape="1">
          <a:blip r:embed="rId3"/>
          <a:srcRect b="13890"/>
          <a:stretch/>
        </p:blipFill>
        <p:spPr>
          <a:xfrm>
            <a:off x="9071553" y="6294967"/>
            <a:ext cx="2676525" cy="459310"/>
          </a:xfrm>
          <a:prstGeom prst="rect">
            <a:avLst/>
          </a:prstGeom>
        </p:spPr>
      </p:pic>
    </p:spTree>
    <p:extLst>
      <p:ext uri="{BB962C8B-B14F-4D97-AF65-F5344CB8AC3E}">
        <p14:creationId xmlns:p14="http://schemas.microsoft.com/office/powerpoint/2010/main" val="22468234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4000"/>
            </a:schemeClr>
          </a:solidFill>
          <a:ln w="127000" cap="sq" cmpd="thinThick">
            <a:solidFill>
              <a:schemeClr val="tx1">
                <a:lumMod val="85000"/>
                <a:lumOff val="15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C198AA0-28EB-4DC3-87B0-070544CFB390}"/>
              </a:ext>
            </a:extLst>
          </p:cNvPr>
          <p:cNvSpPr>
            <a:spLocks noGrp="1"/>
          </p:cNvSpPr>
          <p:nvPr>
            <p:ph type="title"/>
          </p:nvPr>
        </p:nvSpPr>
        <p:spPr>
          <a:xfrm>
            <a:off x="838200" y="631825"/>
            <a:ext cx="10515600" cy="1325563"/>
          </a:xfrm>
        </p:spPr>
        <p:txBody>
          <a:bodyPr>
            <a:normAutofit/>
          </a:bodyPr>
          <a:lstStyle/>
          <a:p>
            <a:r>
              <a:rPr lang="en-US" dirty="0"/>
              <a:t>Oregon Wildfire Response Protocol for Severe Smoke Episodes</a:t>
            </a:r>
          </a:p>
        </p:txBody>
      </p:sp>
      <p:sp>
        <p:nvSpPr>
          <p:cNvPr id="25" name="Content Placeholder 2">
            <a:extLst>
              <a:ext uri="{FF2B5EF4-FFF2-40B4-BE49-F238E27FC236}">
                <a16:creationId xmlns:a16="http://schemas.microsoft.com/office/drawing/2014/main" id="{DD1D40FF-FF07-4F19-B673-AFC1C694E7F4}"/>
              </a:ext>
            </a:extLst>
          </p:cNvPr>
          <p:cNvSpPr>
            <a:spLocks noGrp="1"/>
          </p:cNvSpPr>
          <p:nvPr>
            <p:ph idx="1"/>
          </p:nvPr>
        </p:nvSpPr>
        <p:spPr>
          <a:xfrm>
            <a:off x="838200" y="2057400"/>
            <a:ext cx="10515600" cy="3871762"/>
          </a:xfrm>
        </p:spPr>
        <p:txBody>
          <a:bodyPr>
            <a:normAutofit/>
          </a:bodyPr>
          <a:lstStyle/>
          <a:p>
            <a:r>
              <a:rPr lang="en-US" sz="2400" dirty="0"/>
              <a:t>Developed in response to recent wildfire seasons</a:t>
            </a:r>
          </a:p>
          <a:p>
            <a:r>
              <a:rPr lang="en-US" sz="2400" dirty="0"/>
              <a:t>Provides a cohesive wildfire smoke message for local health departments to share with their communities = support for smaller communities without the resources to create their own messaging</a:t>
            </a:r>
          </a:p>
          <a:p>
            <a:r>
              <a:rPr lang="en-US" sz="2400" dirty="0"/>
              <a:t>Recommends local community clean air shelters when air quality becomes very unhealthy or worse – unclear how that would work in small communities/who would be responsible for setting up and funding a shelter</a:t>
            </a:r>
          </a:p>
        </p:txBody>
      </p:sp>
    </p:spTree>
    <p:extLst>
      <p:ext uri="{BB962C8B-B14F-4D97-AF65-F5344CB8AC3E}">
        <p14:creationId xmlns:p14="http://schemas.microsoft.com/office/powerpoint/2010/main" val="20680871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552E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A9950A4-EBDB-426D-A9C3-17494F720FC5}"/>
              </a:ext>
            </a:extLst>
          </p:cNvPr>
          <p:cNvSpPr>
            <a:spLocks noGrp="1"/>
          </p:cNvSpPr>
          <p:nvPr>
            <p:ph type="title"/>
          </p:nvPr>
        </p:nvSpPr>
        <p:spPr>
          <a:xfrm>
            <a:off x="524256" y="4767072"/>
            <a:ext cx="6594189" cy="1625210"/>
          </a:xfrm>
        </p:spPr>
        <p:txBody>
          <a:bodyPr>
            <a:normAutofit/>
          </a:bodyPr>
          <a:lstStyle/>
          <a:p>
            <a:pPr algn="r"/>
            <a:r>
              <a:rPr lang="en-US" dirty="0">
                <a:solidFill>
                  <a:srgbClr val="FFFFFF"/>
                </a:solidFill>
              </a:rPr>
              <a:t>Communities of all sizes share certain traits</a:t>
            </a:r>
          </a:p>
        </p:txBody>
      </p:sp>
      <p:pic>
        <p:nvPicPr>
          <p:cNvPr id="4" name="Picture 3">
            <a:extLst>
              <a:ext uri="{FF2B5EF4-FFF2-40B4-BE49-F238E27FC236}">
                <a16:creationId xmlns:a16="http://schemas.microsoft.com/office/drawing/2014/main" id="{3EC2F0D2-A563-4A03-B7F6-0BA6F6252010}"/>
              </a:ext>
            </a:extLst>
          </p:cNvPr>
          <p:cNvPicPr>
            <a:picLocks noChangeAspect="1"/>
          </p:cNvPicPr>
          <p:nvPr/>
        </p:nvPicPr>
        <p:blipFill rotWithShape="1">
          <a:blip r:embed="rId2"/>
          <a:srcRect r="1" b="12822"/>
          <a:stretch/>
        </p:blipFill>
        <p:spPr>
          <a:xfrm>
            <a:off x="327547" y="321733"/>
            <a:ext cx="7058306" cy="4107392"/>
          </a:xfrm>
          <a:prstGeom prst="rect">
            <a:avLst/>
          </a:prstGeom>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B9BB1D08-E850-476E-BFF1-6D35AE60CA79}"/>
              </a:ext>
            </a:extLst>
          </p:cNvPr>
          <p:cNvSpPr>
            <a:spLocks noGrp="1"/>
          </p:cNvSpPr>
          <p:nvPr>
            <p:ph idx="1"/>
          </p:nvPr>
        </p:nvSpPr>
        <p:spPr>
          <a:xfrm>
            <a:off x="8029319" y="917725"/>
            <a:ext cx="3424739" cy="4852362"/>
          </a:xfrm>
        </p:spPr>
        <p:txBody>
          <a:bodyPr anchor="ctr">
            <a:normAutofit/>
          </a:bodyPr>
          <a:lstStyle/>
          <a:p>
            <a:r>
              <a:rPr lang="en-US" sz="2000" dirty="0">
                <a:solidFill>
                  <a:srgbClr val="FFFFFF"/>
                </a:solidFill>
              </a:rPr>
              <a:t>Everyone breathes the same air</a:t>
            </a:r>
          </a:p>
          <a:p>
            <a:r>
              <a:rPr lang="en-US" sz="2000" dirty="0">
                <a:solidFill>
                  <a:srgbClr val="FFFFFF"/>
                </a:solidFill>
              </a:rPr>
              <a:t>Everyone needs information about risks from smoke and how they can protect themselves</a:t>
            </a:r>
          </a:p>
          <a:p>
            <a:r>
              <a:rPr lang="en-US" sz="2000" dirty="0">
                <a:solidFill>
                  <a:srgbClr val="FFFFFF"/>
                </a:solidFill>
              </a:rPr>
              <a:t>There will be vulnerable/sensitive individuals</a:t>
            </a:r>
          </a:p>
          <a:p>
            <a:r>
              <a:rPr lang="en-US" sz="2000" dirty="0">
                <a:solidFill>
                  <a:srgbClr val="FFFFFF"/>
                </a:solidFill>
              </a:rPr>
              <a:t>There will be people who need extra help</a:t>
            </a:r>
          </a:p>
        </p:txBody>
      </p:sp>
      <p:sp>
        <p:nvSpPr>
          <p:cNvPr id="5" name="TextBox 4">
            <a:extLst>
              <a:ext uri="{FF2B5EF4-FFF2-40B4-BE49-F238E27FC236}">
                <a16:creationId xmlns:a16="http://schemas.microsoft.com/office/drawing/2014/main" id="{5F6334FA-9995-47F0-B93E-89F5499E0940}"/>
              </a:ext>
            </a:extLst>
          </p:cNvPr>
          <p:cNvSpPr txBox="1"/>
          <p:nvPr/>
        </p:nvSpPr>
        <p:spPr>
          <a:xfrm>
            <a:off x="321732" y="4058684"/>
            <a:ext cx="7058306" cy="36933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Rice Ridge Fire community meeting in Seeley Lake, MT</a:t>
            </a:r>
          </a:p>
        </p:txBody>
      </p:sp>
    </p:spTree>
    <p:extLst>
      <p:ext uri="{BB962C8B-B14F-4D97-AF65-F5344CB8AC3E}">
        <p14:creationId xmlns:p14="http://schemas.microsoft.com/office/powerpoint/2010/main" val="30142269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C7887-2BFA-4EA3-B0CC-7F3972D052DC}"/>
              </a:ext>
            </a:extLst>
          </p:cNvPr>
          <p:cNvSpPr>
            <a:spLocks noGrp="1"/>
          </p:cNvSpPr>
          <p:nvPr>
            <p:ph type="title"/>
          </p:nvPr>
        </p:nvSpPr>
        <p:spPr>
          <a:xfrm>
            <a:off x="655320" y="365125"/>
            <a:ext cx="5120114" cy="1692794"/>
          </a:xfrm>
        </p:spPr>
        <p:txBody>
          <a:bodyPr>
            <a:normAutofit/>
          </a:bodyPr>
          <a:lstStyle/>
          <a:p>
            <a:r>
              <a:rPr lang="en-US" dirty="0"/>
              <a:t>Challenges in small communities</a:t>
            </a:r>
          </a:p>
        </p:txBody>
      </p:sp>
      <p:cxnSp>
        <p:nvCxnSpPr>
          <p:cNvPr id="28" name="Straight Arrow Connector 27">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3" name="Content Placeholder 2">
            <a:extLst>
              <a:ext uri="{FF2B5EF4-FFF2-40B4-BE49-F238E27FC236}">
                <a16:creationId xmlns:a16="http://schemas.microsoft.com/office/drawing/2014/main" id="{B527C8FE-26AC-4A0D-9A9B-A6743B43E69D}"/>
              </a:ext>
            </a:extLst>
          </p:cNvPr>
          <p:cNvSpPr>
            <a:spLocks noGrp="1"/>
          </p:cNvSpPr>
          <p:nvPr>
            <p:ph idx="1"/>
          </p:nvPr>
        </p:nvSpPr>
        <p:spPr>
          <a:xfrm>
            <a:off x="470442" y="2458389"/>
            <a:ext cx="5625558" cy="4287193"/>
          </a:xfrm>
        </p:spPr>
        <p:txBody>
          <a:bodyPr>
            <a:normAutofit lnSpcReduction="10000"/>
          </a:bodyPr>
          <a:lstStyle/>
          <a:p>
            <a:r>
              <a:rPr lang="en-US" sz="1800" dirty="0"/>
              <a:t>Harder to get attention (i.e. funding or support) drawn to your area</a:t>
            </a:r>
          </a:p>
          <a:p>
            <a:r>
              <a:rPr lang="en-US" sz="1800" dirty="0"/>
              <a:t>Fewer resources and less expertise on-hand</a:t>
            </a:r>
          </a:p>
          <a:p>
            <a:pPr lvl="1"/>
            <a:r>
              <a:rPr lang="en-US" sz="1800" dirty="0"/>
              <a:t>When smoke response falls on health department staff, the emergency preparedness coordinator may be a public health nurse with little wildfire smoke experience. </a:t>
            </a:r>
          </a:p>
          <a:p>
            <a:pPr lvl="1"/>
            <a:r>
              <a:rPr lang="en-US" sz="1800" dirty="0"/>
              <a:t>Communities are unlikely to have a smoke response plan in their disaster and emergency mitigation plans.</a:t>
            </a:r>
          </a:p>
          <a:p>
            <a:r>
              <a:rPr lang="en-US" sz="1800" dirty="0"/>
              <a:t>Less likely to have air quality monitoring</a:t>
            </a:r>
          </a:p>
          <a:p>
            <a:pPr lvl="1"/>
            <a:r>
              <a:rPr lang="en-US" sz="1800" dirty="0"/>
              <a:t>56 counties in Montana; 15 counties have permanent PM2.5 monitors</a:t>
            </a:r>
          </a:p>
          <a:p>
            <a:r>
              <a:rPr lang="en-US" sz="1800" dirty="0"/>
              <a:t>Heavier reliance on state/regional smoke messaging and support, and that messaging may not make it to its audience</a:t>
            </a:r>
          </a:p>
          <a:p>
            <a:endParaRPr lang="en-US" sz="1400" dirty="0"/>
          </a:p>
          <a:p>
            <a:endParaRPr lang="en-US" sz="1400" dirty="0"/>
          </a:p>
        </p:txBody>
      </p:sp>
      <p:pic>
        <p:nvPicPr>
          <p:cNvPr id="4" name="Picture 3">
            <a:extLst>
              <a:ext uri="{FF2B5EF4-FFF2-40B4-BE49-F238E27FC236}">
                <a16:creationId xmlns:a16="http://schemas.microsoft.com/office/drawing/2014/main" id="{356882C2-134C-4091-9306-04F23A524B63}"/>
              </a:ext>
            </a:extLst>
          </p:cNvPr>
          <p:cNvPicPr>
            <a:picLocks noChangeAspect="1"/>
          </p:cNvPicPr>
          <p:nvPr/>
        </p:nvPicPr>
        <p:blipFill rotWithShape="1">
          <a:blip r:embed="rId2"/>
          <a:srcRect l="15708" r="15251"/>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25534062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D42017E-BB96-403B-B414-75F8660A1487}"/>
              </a:ext>
            </a:extLst>
          </p:cNvPr>
          <p:cNvSpPr>
            <a:spLocks noGrp="1"/>
          </p:cNvSpPr>
          <p:nvPr>
            <p:ph type="title"/>
          </p:nvPr>
        </p:nvSpPr>
        <p:spPr>
          <a:xfrm>
            <a:off x="863029" y="1012004"/>
            <a:ext cx="3416158" cy="4795408"/>
          </a:xfrm>
        </p:spPr>
        <p:txBody>
          <a:bodyPr>
            <a:normAutofit/>
          </a:bodyPr>
          <a:lstStyle/>
          <a:p>
            <a:r>
              <a:rPr lang="en-US">
                <a:solidFill>
                  <a:srgbClr val="FFFFFF"/>
                </a:solidFill>
              </a:rPr>
              <a:t>Opportunities in small communities</a:t>
            </a:r>
          </a:p>
        </p:txBody>
      </p:sp>
      <p:graphicFrame>
        <p:nvGraphicFramePr>
          <p:cNvPr id="5" name="Content Placeholder 2">
            <a:extLst>
              <a:ext uri="{FF2B5EF4-FFF2-40B4-BE49-F238E27FC236}">
                <a16:creationId xmlns:a16="http://schemas.microsoft.com/office/drawing/2014/main" id="{37168671-DE05-4F4B-A715-30B71B52E99D}"/>
              </a:ext>
            </a:extLst>
          </p:cNvPr>
          <p:cNvGraphicFramePr>
            <a:graphicFrameLocks noGrp="1"/>
          </p:cNvGraphicFramePr>
          <p:nvPr>
            <p:ph idx="1"/>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469703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54ED7F9-FB46-4FF4-8346-7664D70794E7}"/>
              </a:ext>
            </a:extLst>
          </p:cNvPr>
          <p:cNvSpPr>
            <a:spLocks noGrp="1"/>
          </p:cNvSpPr>
          <p:nvPr>
            <p:ph type="title"/>
          </p:nvPr>
        </p:nvSpPr>
        <p:spPr>
          <a:xfrm>
            <a:off x="863029" y="1012004"/>
            <a:ext cx="3416158" cy="4795408"/>
          </a:xfrm>
        </p:spPr>
        <p:txBody>
          <a:bodyPr>
            <a:normAutofit/>
          </a:bodyPr>
          <a:lstStyle/>
          <a:p>
            <a:r>
              <a:rPr lang="en-US">
                <a:solidFill>
                  <a:srgbClr val="FFFFFF"/>
                </a:solidFill>
              </a:rPr>
              <a:t>As community size grows (or as resources shrink):</a:t>
            </a:r>
          </a:p>
        </p:txBody>
      </p:sp>
      <p:graphicFrame>
        <p:nvGraphicFramePr>
          <p:cNvPr id="5" name="Content Placeholder 2">
            <a:extLst>
              <a:ext uri="{FF2B5EF4-FFF2-40B4-BE49-F238E27FC236}">
                <a16:creationId xmlns:a16="http://schemas.microsoft.com/office/drawing/2014/main" id="{6AB151C1-937F-4DCA-AE4C-5BD403A0E56D}"/>
              </a:ext>
            </a:extLst>
          </p:cNvPr>
          <p:cNvGraphicFramePr>
            <a:graphicFrameLocks noGrp="1"/>
          </p:cNvGraphicFramePr>
          <p:nvPr>
            <p:ph idx="1"/>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780376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4000"/>
            </a:schemeClr>
          </a:solidFill>
          <a:ln w="127000" cap="sq" cmpd="thinThick">
            <a:solidFill>
              <a:schemeClr val="tx1">
                <a:lumMod val="85000"/>
                <a:lumOff val="15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9BD97E1-5F8A-47C9-AFA1-E87D108025A1}"/>
              </a:ext>
            </a:extLst>
          </p:cNvPr>
          <p:cNvSpPr>
            <a:spLocks noGrp="1"/>
          </p:cNvSpPr>
          <p:nvPr>
            <p:ph type="title"/>
          </p:nvPr>
        </p:nvSpPr>
        <p:spPr>
          <a:xfrm>
            <a:off x="838200" y="631825"/>
            <a:ext cx="10515600" cy="1325563"/>
          </a:xfrm>
        </p:spPr>
        <p:txBody>
          <a:bodyPr>
            <a:normAutofit/>
          </a:bodyPr>
          <a:lstStyle/>
          <a:p>
            <a:r>
              <a:rPr lang="en-US" dirty="0"/>
              <a:t>Help small communities become self-sufficient</a:t>
            </a:r>
          </a:p>
        </p:txBody>
      </p:sp>
      <p:sp>
        <p:nvSpPr>
          <p:cNvPr id="3" name="Content Placeholder 2">
            <a:extLst>
              <a:ext uri="{FF2B5EF4-FFF2-40B4-BE49-F238E27FC236}">
                <a16:creationId xmlns:a16="http://schemas.microsoft.com/office/drawing/2014/main" id="{7F0F9BDC-0E63-4417-98EC-09E2D8A50D0C}"/>
              </a:ext>
            </a:extLst>
          </p:cNvPr>
          <p:cNvSpPr>
            <a:spLocks noGrp="1"/>
          </p:cNvSpPr>
          <p:nvPr>
            <p:ph idx="1"/>
          </p:nvPr>
        </p:nvSpPr>
        <p:spPr>
          <a:xfrm>
            <a:off x="838200" y="1957388"/>
            <a:ext cx="10515600" cy="4277116"/>
          </a:xfrm>
        </p:spPr>
        <p:txBody>
          <a:bodyPr>
            <a:noAutofit/>
          </a:bodyPr>
          <a:lstStyle/>
          <a:p>
            <a:pPr lvl="0"/>
            <a:r>
              <a:rPr lang="en-US" sz="2100" dirty="0"/>
              <a:t>Find trusted community leaders and build networks </a:t>
            </a:r>
          </a:p>
          <a:p>
            <a:pPr lvl="0"/>
            <a:r>
              <a:rPr lang="en-US" sz="2100" dirty="0"/>
              <a:t>Work in culturally appropriate ways.</a:t>
            </a:r>
          </a:p>
          <a:p>
            <a:pPr lvl="0"/>
            <a:r>
              <a:rPr lang="en-US" sz="2100" dirty="0"/>
              <a:t>Encourage community members to create clean indoor air spaces at home and give specific instruction on how to do this.</a:t>
            </a:r>
          </a:p>
          <a:p>
            <a:pPr lvl="0"/>
            <a:r>
              <a:rPr lang="en-US" sz="2100" dirty="0"/>
              <a:t>Provide ideas for creating community clean air spaces, as well as programming (e.g. movies, open play time for families, musical concerts) to combat anxiety and social isolation, as well as opportunity for information dissemination.</a:t>
            </a:r>
          </a:p>
          <a:p>
            <a:pPr lvl="0"/>
            <a:r>
              <a:rPr lang="en-US" sz="2100" dirty="0"/>
              <a:t>Encourage low cost solutions</a:t>
            </a:r>
          </a:p>
          <a:p>
            <a:pPr lvl="0"/>
            <a:r>
              <a:rPr lang="en-US" sz="2100" dirty="0"/>
              <a:t>Provide low-cost indoor air monitors (and training on appropriate use) </a:t>
            </a:r>
          </a:p>
          <a:p>
            <a:pPr lvl="0"/>
            <a:r>
              <a:rPr lang="en-US" sz="2100" dirty="0"/>
              <a:t>Encourage indoor air monitoring</a:t>
            </a:r>
          </a:p>
          <a:p>
            <a:pPr lvl="0"/>
            <a:r>
              <a:rPr lang="en-US" sz="2100" dirty="0"/>
              <a:t>Build cultural shift towards protecting health and building true resiliency to wildfire smoke</a:t>
            </a:r>
          </a:p>
        </p:txBody>
      </p:sp>
    </p:spTree>
    <p:extLst>
      <p:ext uri="{BB962C8B-B14F-4D97-AF65-F5344CB8AC3E}">
        <p14:creationId xmlns:p14="http://schemas.microsoft.com/office/powerpoint/2010/main" val="35164682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92FCB-4033-4DC1-9A5D-5B6D963E9140}"/>
              </a:ext>
            </a:extLst>
          </p:cNvPr>
          <p:cNvSpPr>
            <a:spLocks noGrp="1"/>
          </p:cNvSpPr>
          <p:nvPr>
            <p:ph type="title"/>
          </p:nvPr>
        </p:nvSpPr>
        <p:spPr>
          <a:xfrm>
            <a:off x="762001" y="803325"/>
            <a:ext cx="5314536" cy="1325563"/>
          </a:xfrm>
        </p:spPr>
        <p:txBody>
          <a:bodyPr>
            <a:normAutofit/>
          </a:bodyPr>
          <a:lstStyle/>
          <a:p>
            <a:r>
              <a:rPr lang="en-US"/>
              <a:t>Potential partners</a:t>
            </a:r>
            <a:endParaRPr lang="en-US" dirty="0"/>
          </a:p>
        </p:txBody>
      </p:sp>
      <p:sp>
        <p:nvSpPr>
          <p:cNvPr id="3" name="Content Placeholder 2">
            <a:extLst>
              <a:ext uri="{FF2B5EF4-FFF2-40B4-BE49-F238E27FC236}">
                <a16:creationId xmlns:a16="http://schemas.microsoft.com/office/drawing/2014/main" id="{515D76A0-57EE-423F-B8A9-AE7ED242AF3B}"/>
              </a:ext>
            </a:extLst>
          </p:cNvPr>
          <p:cNvSpPr>
            <a:spLocks noGrp="1"/>
          </p:cNvSpPr>
          <p:nvPr>
            <p:ph idx="1"/>
          </p:nvPr>
        </p:nvSpPr>
        <p:spPr>
          <a:xfrm>
            <a:off x="762000" y="2279018"/>
            <a:ext cx="5314543" cy="3375920"/>
          </a:xfrm>
        </p:spPr>
        <p:txBody>
          <a:bodyPr anchor="t">
            <a:normAutofit/>
          </a:bodyPr>
          <a:lstStyle/>
          <a:p>
            <a:r>
              <a:rPr lang="en-US" sz="3000" dirty="0"/>
              <a:t>Nonprofits</a:t>
            </a:r>
          </a:p>
          <a:p>
            <a:r>
              <a:rPr lang="en-US" sz="3000" dirty="0"/>
              <a:t>Chamber of Commerce</a:t>
            </a:r>
          </a:p>
          <a:p>
            <a:r>
              <a:rPr lang="en-US" sz="3000" dirty="0"/>
              <a:t>Charitable foundations</a:t>
            </a:r>
          </a:p>
          <a:p>
            <a:r>
              <a:rPr lang="en-US" sz="3000" dirty="0"/>
              <a:t>Local hospitals</a:t>
            </a:r>
          </a:p>
          <a:p>
            <a:r>
              <a:rPr lang="en-US" sz="3000" dirty="0"/>
              <a:t>State and federal agencies</a:t>
            </a:r>
          </a:p>
        </p:txBody>
      </p:sp>
      <p:sp>
        <p:nvSpPr>
          <p:cNvPr id="10" name="Freeform: Shape 9">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52AC6D7F-F068-4E11-BB06-F601D89BB9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raphic 6" descr="Handshake">
            <a:extLst>
              <a:ext uri="{FF2B5EF4-FFF2-40B4-BE49-F238E27FC236}">
                <a16:creationId xmlns:a16="http://schemas.microsoft.com/office/drawing/2014/main" id="{938977AC-5ADC-4F66-ACAE-9E860DE861A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84057" y="643002"/>
            <a:ext cx="3796790" cy="3796790"/>
          </a:xfrm>
          <a:prstGeom prst="rect">
            <a:avLst/>
          </a:prstGeom>
        </p:spPr>
      </p:pic>
    </p:spTree>
    <p:extLst>
      <p:ext uri="{BB962C8B-B14F-4D97-AF65-F5344CB8AC3E}">
        <p14:creationId xmlns:p14="http://schemas.microsoft.com/office/powerpoint/2010/main" val="1472463613"/>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3" descr="G:\HEnv\Files\Subject Areas\Air\Burning\Wildfires\Wildfire Photos\2017\Lolo Peak photos by Shannon Edney\_E3A5525web.jpg">
            <a:extLst>
              <a:ext uri="{FF2B5EF4-FFF2-40B4-BE49-F238E27FC236}">
                <a16:creationId xmlns:a16="http://schemas.microsoft.com/office/drawing/2014/main" id="{7569C84C-F71C-4EE8-AFE0-8C12C7B0BB1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3391" r="9091"/>
          <a:stretch/>
        </p:blipFill>
        <p:spPr bwMode="auto">
          <a:xfrm>
            <a:off x="20" y="-52998"/>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E67A014-5817-4722-A3BC-61489FDFA945}"/>
              </a:ext>
            </a:extLst>
          </p:cNvPr>
          <p:cNvSpPr>
            <a:spLocks noGrp="1"/>
          </p:cNvSpPr>
          <p:nvPr>
            <p:ph type="title"/>
          </p:nvPr>
        </p:nvSpPr>
        <p:spPr>
          <a:xfrm>
            <a:off x="594804" y="640263"/>
            <a:ext cx="6619811" cy="1344975"/>
          </a:xfrm>
        </p:spPr>
        <p:txBody>
          <a:bodyPr>
            <a:normAutofit/>
          </a:bodyPr>
          <a:lstStyle/>
          <a:p>
            <a:r>
              <a:rPr lang="en-US" sz="4000"/>
              <a:t>Take home:</a:t>
            </a:r>
          </a:p>
        </p:txBody>
      </p:sp>
      <p:sp>
        <p:nvSpPr>
          <p:cNvPr id="3" name="Content Placeholder 2">
            <a:extLst>
              <a:ext uri="{FF2B5EF4-FFF2-40B4-BE49-F238E27FC236}">
                <a16:creationId xmlns:a16="http://schemas.microsoft.com/office/drawing/2014/main" id="{7B23A789-6AAF-42ED-B9EE-51DEF7FB12CB}"/>
              </a:ext>
            </a:extLst>
          </p:cNvPr>
          <p:cNvSpPr>
            <a:spLocks noGrp="1"/>
          </p:cNvSpPr>
          <p:nvPr>
            <p:ph idx="1"/>
          </p:nvPr>
        </p:nvSpPr>
        <p:spPr>
          <a:xfrm>
            <a:off x="594109" y="1736035"/>
            <a:ext cx="6620505" cy="4158738"/>
          </a:xfrm>
        </p:spPr>
        <p:txBody>
          <a:bodyPr>
            <a:normAutofit lnSpcReduction="10000"/>
          </a:bodyPr>
          <a:lstStyle/>
          <a:p>
            <a:r>
              <a:rPr lang="en-US" sz="2000" dirty="0"/>
              <a:t>Find a way to get relevant smoke preparedness and health advisory information to the community.  News broadcasts from larger towns and health department Facebook posts probably aren’t going to cut it.</a:t>
            </a:r>
          </a:p>
          <a:p>
            <a:r>
              <a:rPr lang="en-US" sz="2000" dirty="0"/>
              <a:t>Small communities will be culturally different - this can be a strength, but can also make messaging more of a challenge</a:t>
            </a:r>
          </a:p>
          <a:p>
            <a:r>
              <a:rPr lang="en-US" sz="2000" dirty="0"/>
              <a:t>Plan ahead.  Plan ahead.  Plan ahead.</a:t>
            </a:r>
          </a:p>
          <a:p>
            <a:r>
              <a:rPr lang="en-US" sz="2000" dirty="0"/>
              <a:t>Figure out how you’re going to answer the mask questions.</a:t>
            </a:r>
          </a:p>
          <a:p>
            <a:r>
              <a:rPr lang="en-US" sz="2000" dirty="0"/>
              <a:t>Even when they’re the right response, evacuations for smoke probably aren’t the best response</a:t>
            </a:r>
          </a:p>
          <a:p>
            <a:r>
              <a:rPr lang="en-US" sz="2000" dirty="0"/>
              <a:t>If you choose direct interventions, prepare to triage recipients</a:t>
            </a:r>
          </a:p>
          <a:p>
            <a:r>
              <a:rPr lang="en-US" sz="2000" dirty="0"/>
              <a:t>Create partnerships with other organizations</a:t>
            </a:r>
          </a:p>
        </p:txBody>
      </p:sp>
    </p:spTree>
    <p:extLst>
      <p:ext uri="{BB962C8B-B14F-4D97-AF65-F5344CB8AC3E}">
        <p14:creationId xmlns:p14="http://schemas.microsoft.com/office/powerpoint/2010/main" val="2821954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descr="A picture containing grass, outdoor, sky, mountain&#10;&#10;Description generated with very high confidence">
            <a:extLst>
              <a:ext uri="{FF2B5EF4-FFF2-40B4-BE49-F238E27FC236}">
                <a16:creationId xmlns:a16="http://schemas.microsoft.com/office/drawing/2014/main" id="{F423EC93-E76C-4DFF-B59D-C462030FD193}"/>
              </a:ext>
            </a:extLst>
          </p:cNvPr>
          <p:cNvPicPr>
            <a:picLocks noChangeAspect="1"/>
          </p:cNvPicPr>
          <p:nvPr/>
        </p:nvPicPr>
        <p:blipFill rotWithShape="1">
          <a:blip r:embed="rId2">
            <a:extLst>
              <a:ext uri="{28A0092B-C50C-407E-A947-70E740481C1C}">
                <a14:useLocalDpi xmlns:a14="http://schemas.microsoft.com/office/drawing/2010/main" val="0"/>
              </a:ext>
            </a:extLst>
          </a:blip>
          <a:srcRect t="15730"/>
          <a:stretch/>
        </p:blipFill>
        <p:spPr>
          <a:xfrm>
            <a:off x="20" y="10"/>
            <a:ext cx="12191980" cy="6857990"/>
          </a:xfrm>
          <a:prstGeom prst="rect">
            <a:avLst/>
          </a:prstGeom>
        </p:spPr>
      </p:pic>
      <p:sp>
        <p:nvSpPr>
          <p:cNvPr id="16" name="Rectangle 15">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85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523875" y="425950"/>
            <a:ext cx="11210925" cy="744836"/>
          </a:xfrm>
          <a:prstGeom prst="ellipse">
            <a:avLst/>
          </a:prstGeom>
        </p:spPr>
        <p:txBody>
          <a:bodyPr vert="horz" lIns="91440" tIns="45720" rIns="91440" bIns="45720" rtlCol="0" anchor="ctr">
            <a:normAutofit/>
          </a:bodyPr>
          <a:lstStyle/>
          <a:p>
            <a:pPr algn="ctr"/>
            <a:r>
              <a:rPr lang="en-US" sz="3100" dirty="0">
                <a:solidFill>
                  <a:schemeClr val="tx1">
                    <a:lumMod val="85000"/>
                    <a:lumOff val="15000"/>
                  </a:schemeClr>
                </a:solidFill>
              </a:rPr>
              <a:t>Questions?</a:t>
            </a:r>
          </a:p>
        </p:txBody>
      </p:sp>
      <p:cxnSp>
        <p:nvCxnSpPr>
          <p:cNvPr id="18" name="Straight Connector 17">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5069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24356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BCD84044-9C3E-468B-BCFF-9CA767D03072}"/>
              </a:ext>
            </a:extLst>
          </p:cNvPr>
          <p:cNvSpPr txBox="1"/>
          <p:nvPr/>
        </p:nvSpPr>
        <p:spPr>
          <a:xfrm>
            <a:off x="523875" y="5211086"/>
            <a:ext cx="3473279" cy="175432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Sarah Coefield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Air Quality Specialist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MCCHD</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scoefield@missoulacounty.us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(406) 258-3642</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77118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B814E-3517-4C2A-9D6E-E2598DF54BAB}"/>
              </a:ext>
            </a:extLst>
          </p:cNvPr>
          <p:cNvSpPr>
            <a:spLocks noGrp="1"/>
          </p:cNvSpPr>
          <p:nvPr>
            <p:ph type="title"/>
          </p:nvPr>
        </p:nvSpPr>
        <p:spPr/>
        <p:txBody>
          <a:bodyPr/>
          <a:lstStyle/>
          <a:p>
            <a:r>
              <a:rPr lang="en-US" b="1" dirty="0"/>
              <a:t>Missoula County</a:t>
            </a:r>
          </a:p>
        </p:txBody>
      </p:sp>
      <p:pic>
        <p:nvPicPr>
          <p:cNvPr id="2050" name="Picture 2" descr="File:Map of Montana highlighting Missoula County.svg">
            <a:extLst>
              <a:ext uri="{FF2B5EF4-FFF2-40B4-BE49-F238E27FC236}">
                <a16:creationId xmlns:a16="http://schemas.microsoft.com/office/drawing/2014/main" id="{AB6F1C9A-3806-4D03-9629-1D1C0BE84EC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18410" y="2463832"/>
            <a:ext cx="6555183" cy="377742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6D89084-A5CA-4DD7-BE35-7E3311A8C828}"/>
              </a:ext>
            </a:extLst>
          </p:cNvPr>
          <p:cNvSpPr txBox="1"/>
          <p:nvPr/>
        </p:nvSpPr>
        <p:spPr>
          <a:xfrm>
            <a:off x="1524000" y="1540288"/>
            <a:ext cx="9144000" cy="369332"/>
          </a:xfrm>
          <a:prstGeom prst="rect">
            <a:avLst/>
          </a:prstGeom>
          <a:noFill/>
        </p:spPr>
        <p:txBody>
          <a:bodyPr wrap="square" rtlCol="0">
            <a:spAutoFit/>
          </a:bodyPr>
          <a:lstStyle/>
          <a:p>
            <a:pPr algn="ctr"/>
            <a:r>
              <a:rPr lang="en-US" dirty="0"/>
              <a:t>~</a:t>
            </a:r>
            <a:r>
              <a:rPr lang="en-US" b="1" dirty="0">
                <a:solidFill>
                  <a:schemeClr val="accent5"/>
                </a:solidFill>
              </a:rPr>
              <a:t>117,000</a:t>
            </a:r>
            <a:r>
              <a:rPr lang="en-US" dirty="0"/>
              <a:t> Residents	|	</a:t>
            </a:r>
            <a:r>
              <a:rPr lang="en-US" b="1" dirty="0">
                <a:solidFill>
                  <a:schemeClr val="accent5"/>
                </a:solidFill>
              </a:rPr>
              <a:t>2,618</a:t>
            </a:r>
            <a:r>
              <a:rPr lang="en-US" dirty="0"/>
              <a:t> mi</a:t>
            </a:r>
            <a:r>
              <a:rPr lang="en-US" baseline="30000" dirty="0"/>
              <a:t>2</a:t>
            </a:r>
            <a:r>
              <a:rPr lang="en-US" dirty="0"/>
              <a:t>	|	</a:t>
            </a:r>
            <a:r>
              <a:rPr lang="en-US" b="1" dirty="0">
                <a:solidFill>
                  <a:schemeClr val="accent5"/>
                </a:solidFill>
              </a:rPr>
              <a:t>2</a:t>
            </a:r>
            <a:r>
              <a:rPr lang="en-US" dirty="0"/>
              <a:t> Air Quality Specialists</a:t>
            </a:r>
          </a:p>
        </p:txBody>
      </p:sp>
    </p:spTree>
    <p:extLst>
      <p:ext uri="{BB962C8B-B14F-4D97-AF65-F5344CB8AC3E}">
        <p14:creationId xmlns:p14="http://schemas.microsoft.com/office/powerpoint/2010/main" val="5469898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55320" y="365125"/>
            <a:ext cx="5120114" cy="1692794"/>
          </a:xfrm>
        </p:spPr>
        <p:txBody>
          <a:bodyPr>
            <a:normAutofit/>
          </a:bodyPr>
          <a:lstStyle/>
          <a:p>
            <a:r>
              <a:rPr lang="en-US" sz="3700"/>
              <a:t>Air quality specialist tasks during wildfire season:</a:t>
            </a:r>
          </a:p>
        </p:txBody>
      </p:sp>
      <p:cxnSp>
        <p:nvCxnSpPr>
          <p:cNvPr id="135" name="Straight Arrow Connector 134">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655321" y="2575034"/>
            <a:ext cx="5120113" cy="3462228"/>
          </a:xfrm>
        </p:spPr>
        <p:txBody>
          <a:bodyPr>
            <a:normAutofit/>
          </a:bodyPr>
          <a:lstStyle/>
          <a:p>
            <a:r>
              <a:rPr lang="en-US" sz="1800"/>
              <a:t>Monitor air quality</a:t>
            </a:r>
          </a:p>
          <a:p>
            <a:r>
              <a:rPr lang="en-US" sz="1800"/>
              <a:t>Provide health advisories to the public</a:t>
            </a:r>
          </a:p>
          <a:p>
            <a:r>
              <a:rPr lang="en-US" sz="1800"/>
              <a:t>Collect snazzy smoke photos</a:t>
            </a:r>
          </a:p>
          <a:p>
            <a:r>
              <a:rPr lang="en-US" sz="1800"/>
              <a:t>And also do everything else the job normally requires (divide and conquer) </a:t>
            </a:r>
          </a:p>
        </p:txBody>
      </p:sp>
      <p:pic>
        <p:nvPicPr>
          <p:cNvPr id="2050" name="Picture 2" descr="Image result for &quot;sarah coefield&quot;"/>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5778" r="22441"/>
          <a:stretch/>
        </p:blipFill>
        <p:spPr bwMode="auto">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EE29842-5114-4D23-8FF1-7A8692561CF3}"/>
              </a:ext>
            </a:extLst>
          </p:cNvPr>
          <p:cNvSpPr txBox="1"/>
          <p:nvPr/>
        </p:nvSpPr>
        <p:spPr>
          <a:xfrm>
            <a:off x="758736" y="5059345"/>
            <a:ext cx="5337264" cy="830997"/>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n-US" sz="2400" dirty="0"/>
              <a:t>As of 2017: Coordinate the county’s public health response to wildfire smoke</a:t>
            </a:r>
          </a:p>
        </p:txBody>
      </p:sp>
    </p:spTree>
    <p:extLst>
      <p:ext uri="{BB962C8B-B14F-4D97-AF65-F5344CB8AC3E}">
        <p14:creationId xmlns:p14="http://schemas.microsoft.com/office/powerpoint/2010/main" val="2999412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D68405E-0984-42B0-A0E9-A19A7D43B843}"/>
              </a:ext>
            </a:extLst>
          </p:cNvPr>
          <p:cNvSpPr>
            <a:spLocks noGrp="1"/>
          </p:cNvSpPr>
          <p:nvPr>
            <p:ph type="title"/>
          </p:nvPr>
        </p:nvSpPr>
        <p:spPr>
          <a:xfrm>
            <a:off x="863029" y="1012004"/>
            <a:ext cx="3416158" cy="4795408"/>
          </a:xfrm>
        </p:spPr>
        <p:txBody>
          <a:bodyPr>
            <a:normAutofit/>
          </a:bodyPr>
          <a:lstStyle/>
          <a:p>
            <a:r>
              <a:rPr lang="en-US">
                <a:solidFill>
                  <a:srgbClr val="FFFFFF"/>
                </a:solidFill>
              </a:rPr>
              <a:t>Missoula County’s public health response to wildfire smoke</a:t>
            </a:r>
          </a:p>
        </p:txBody>
      </p:sp>
      <p:graphicFrame>
        <p:nvGraphicFramePr>
          <p:cNvPr id="5" name="Content Placeholder 2">
            <a:extLst>
              <a:ext uri="{FF2B5EF4-FFF2-40B4-BE49-F238E27FC236}">
                <a16:creationId xmlns:a16="http://schemas.microsoft.com/office/drawing/2014/main" id="{5636CDFA-538D-48C0-806C-8AD83A72C593}"/>
              </a:ext>
            </a:extLst>
          </p:cNvPr>
          <p:cNvGraphicFramePr>
            <a:graphicFrameLocks noGrp="1"/>
          </p:cNvGraphicFramePr>
          <p:nvPr>
            <p:ph idx="1"/>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0539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D25F735-5E52-460B-90F1-B8C542EE50B7}"/>
              </a:ext>
            </a:extLst>
          </p:cNvPr>
          <p:cNvSpPr>
            <a:spLocks noGrp="1"/>
          </p:cNvSpPr>
          <p:nvPr>
            <p:ph type="body" idx="1"/>
          </p:nvPr>
        </p:nvSpPr>
        <p:spPr>
          <a:solidFill>
            <a:schemeClr val="accent5">
              <a:lumMod val="60000"/>
              <a:lumOff val="40000"/>
            </a:schemeClr>
          </a:solidFill>
        </p:spPr>
        <p:txBody>
          <a:bodyPr vert="horz" lIns="274320" tIns="182880" rIns="274320" bIns="182880" rtlCol="0" anchor="ctr">
            <a:noAutofit/>
          </a:bodyPr>
          <a:lstStyle/>
          <a:p>
            <a:pPr algn="ctr"/>
            <a:r>
              <a:rPr lang="en-US" dirty="0"/>
              <a:t>Traditional</a:t>
            </a:r>
          </a:p>
        </p:txBody>
      </p:sp>
      <p:sp>
        <p:nvSpPr>
          <p:cNvPr id="6" name="Content Placeholder 5">
            <a:extLst>
              <a:ext uri="{FF2B5EF4-FFF2-40B4-BE49-F238E27FC236}">
                <a16:creationId xmlns:a16="http://schemas.microsoft.com/office/drawing/2014/main" id="{F8ED2F49-13C5-4181-87DE-9BE786CF6508}"/>
              </a:ext>
            </a:extLst>
          </p:cNvPr>
          <p:cNvSpPr>
            <a:spLocks noGrp="1"/>
          </p:cNvSpPr>
          <p:nvPr>
            <p:ph sz="half" idx="2"/>
          </p:nvPr>
        </p:nvSpPr>
        <p:spPr>
          <a:solidFill>
            <a:schemeClr val="accent5">
              <a:lumMod val="20000"/>
              <a:lumOff val="80000"/>
            </a:schemeClr>
          </a:solidFill>
        </p:spPr>
        <p:txBody>
          <a:bodyPr vert="horz" lIns="274320" tIns="365760" rIns="365760" bIns="182880" rtlCol="0">
            <a:noAutofit/>
          </a:bodyPr>
          <a:lstStyle/>
          <a:p>
            <a:pPr>
              <a:lnSpc>
                <a:spcPct val="100000"/>
              </a:lnSpc>
              <a:spcBef>
                <a:spcPts val="0"/>
              </a:spcBef>
              <a:spcAft>
                <a:spcPts val="1800"/>
              </a:spcAft>
              <a:buFont typeface="Wingdings" panose="05000000000000000000" pitchFamily="2" charset="2"/>
              <a:buChar char="§"/>
            </a:pPr>
            <a:r>
              <a:rPr lang="en-US" sz="2000" dirty="0"/>
              <a:t>Monitor air quality</a:t>
            </a:r>
          </a:p>
          <a:p>
            <a:pPr>
              <a:lnSpc>
                <a:spcPct val="100000"/>
              </a:lnSpc>
              <a:spcBef>
                <a:spcPts val="0"/>
              </a:spcBef>
              <a:spcAft>
                <a:spcPts val="1800"/>
              </a:spcAft>
              <a:buFont typeface="Wingdings" panose="05000000000000000000" pitchFamily="2" charset="2"/>
              <a:buChar char="§"/>
            </a:pPr>
            <a:r>
              <a:rPr lang="en-US" sz="2000" dirty="0"/>
              <a:t>Issue health advisories</a:t>
            </a:r>
          </a:p>
          <a:p>
            <a:pPr>
              <a:lnSpc>
                <a:spcPct val="100000"/>
              </a:lnSpc>
              <a:spcBef>
                <a:spcPts val="0"/>
              </a:spcBef>
              <a:spcAft>
                <a:spcPts val="1800"/>
              </a:spcAft>
              <a:buFont typeface="Wingdings" panose="05000000000000000000" pitchFamily="2" charset="2"/>
              <a:buChar char="§"/>
            </a:pPr>
            <a:r>
              <a:rPr lang="en-US" sz="2000" dirty="0"/>
              <a:t>Emphasize reducing activity levels and staying inside</a:t>
            </a:r>
          </a:p>
          <a:p>
            <a:pPr>
              <a:lnSpc>
                <a:spcPct val="100000"/>
              </a:lnSpc>
              <a:spcBef>
                <a:spcPts val="0"/>
              </a:spcBef>
              <a:spcAft>
                <a:spcPts val="1800"/>
              </a:spcAft>
              <a:buFont typeface="Wingdings" panose="05000000000000000000" pitchFamily="2" charset="2"/>
              <a:buChar char="§"/>
            </a:pPr>
            <a:endParaRPr lang="en-US" sz="2000" dirty="0"/>
          </a:p>
          <a:p>
            <a:pPr>
              <a:lnSpc>
                <a:spcPct val="100000"/>
              </a:lnSpc>
              <a:spcBef>
                <a:spcPts val="0"/>
              </a:spcBef>
              <a:spcAft>
                <a:spcPts val="1800"/>
              </a:spcAft>
              <a:buFont typeface="Wingdings" panose="05000000000000000000" pitchFamily="2" charset="2"/>
              <a:buChar char="§"/>
            </a:pPr>
            <a:endParaRPr lang="en-US" sz="2000" dirty="0"/>
          </a:p>
        </p:txBody>
      </p:sp>
      <p:sp>
        <p:nvSpPr>
          <p:cNvPr id="7" name="Text Placeholder 6">
            <a:extLst>
              <a:ext uri="{FF2B5EF4-FFF2-40B4-BE49-F238E27FC236}">
                <a16:creationId xmlns:a16="http://schemas.microsoft.com/office/drawing/2014/main" id="{460C16C3-0852-45A1-AD0A-F534AC0A8A62}"/>
              </a:ext>
            </a:extLst>
          </p:cNvPr>
          <p:cNvSpPr>
            <a:spLocks noGrp="1"/>
          </p:cNvSpPr>
          <p:nvPr>
            <p:ph type="body" sz="quarter" idx="3"/>
          </p:nvPr>
        </p:nvSpPr>
        <p:spPr>
          <a:solidFill>
            <a:schemeClr val="accent4"/>
          </a:solidFill>
        </p:spPr>
        <p:txBody>
          <a:bodyPr vert="horz" lIns="274320" tIns="182880" rIns="274320" bIns="182880" rtlCol="0" anchor="ctr">
            <a:noAutofit/>
          </a:bodyPr>
          <a:lstStyle/>
          <a:p>
            <a:pPr algn="ctr"/>
            <a:r>
              <a:rPr lang="en-US" dirty="0">
                <a:solidFill>
                  <a:schemeClr val="bg1"/>
                </a:solidFill>
              </a:rPr>
              <a:t>New Direction</a:t>
            </a:r>
          </a:p>
        </p:txBody>
      </p:sp>
      <p:sp>
        <p:nvSpPr>
          <p:cNvPr id="8" name="Content Placeholder 7">
            <a:extLst>
              <a:ext uri="{FF2B5EF4-FFF2-40B4-BE49-F238E27FC236}">
                <a16:creationId xmlns:a16="http://schemas.microsoft.com/office/drawing/2014/main" id="{E4129387-57DE-4488-BCA4-8067B9014BC1}"/>
              </a:ext>
            </a:extLst>
          </p:cNvPr>
          <p:cNvSpPr>
            <a:spLocks noGrp="1"/>
          </p:cNvSpPr>
          <p:nvPr>
            <p:ph sz="quarter" idx="4"/>
          </p:nvPr>
        </p:nvSpPr>
        <p:spPr>
          <a:solidFill>
            <a:schemeClr val="accent4">
              <a:lumMod val="40000"/>
              <a:lumOff val="60000"/>
            </a:schemeClr>
          </a:solidFill>
        </p:spPr>
        <p:txBody>
          <a:bodyPr vert="horz" lIns="274320" tIns="365760" rIns="365760" bIns="182880" rtlCol="0">
            <a:noAutofit/>
          </a:bodyPr>
          <a:lstStyle/>
          <a:p>
            <a:pPr>
              <a:lnSpc>
                <a:spcPct val="100000"/>
              </a:lnSpc>
              <a:spcBef>
                <a:spcPts val="0"/>
              </a:spcBef>
              <a:spcAft>
                <a:spcPts val="1800"/>
              </a:spcAft>
              <a:buFont typeface="Wingdings" panose="05000000000000000000" pitchFamily="2" charset="2"/>
              <a:buChar char="§"/>
            </a:pPr>
            <a:r>
              <a:rPr lang="en-US" sz="2000" dirty="0"/>
              <a:t>Monitor air quality</a:t>
            </a:r>
          </a:p>
          <a:p>
            <a:pPr>
              <a:lnSpc>
                <a:spcPct val="100000"/>
              </a:lnSpc>
              <a:spcBef>
                <a:spcPts val="0"/>
              </a:spcBef>
              <a:spcAft>
                <a:spcPts val="1800"/>
              </a:spcAft>
              <a:buFont typeface="Wingdings" panose="05000000000000000000" pitchFamily="2" charset="2"/>
              <a:buChar char="§"/>
            </a:pPr>
            <a:r>
              <a:rPr lang="en-US" sz="2000" dirty="0"/>
              <a:t>Issue health advisories</a:t>
            </a:r>
          </a:p>
          <a:p>
            <a:pPr>
              <a:lnSpc>
                <a:spcPct val="100000"/>
              </a:lnSpc>
              <a:spcBef>
                <a:spcPts val="0"/>
              </a:spcBef>
              <a:spcAft>
                <a:spcPts val="1800"/>
              </a:spcAft>
              <a:buFont typeface="Wingdings" panose="05000000000000000000" pitchFamily="2" charset="2"/>
              <a:buChar char="§"/>
            </a:pPr>
            <a:r>
              <a:rPr lang="en-US" sz="2000" dirty="0"/>
              <a:t>Emphasize reducing activity levels and staying inside with </a:t>
            </a:r>
            <a:r>
              <a:rPr lang="en-US" sz="2000" b="1" dirty="0"/>
              <a:t>filtered air</a:t>
            </a:r>
          </a:p>
          <a:p>
            <a:pPr>
              <a:lnSpc>
                <a:spcPct val="100000"/>
              </a:lnSpc>
              <a:spcBef>
                <a:spcPts val="0"/>
              </a:spcBef>
              <a:spcAft>
                <a:spcPts val="1800"/>
              </a:spcAft>
              <a:buFont typeface="Wingdings" panose="05000000000000000000" pitchFamily="2" charset="2"/>
              <a:buChar char="§"/>
            </a:pPr>
            <a:r>
              <a:rPr lang="en-US" sz="2000" b="1" dirty="0"/>
              <a:t>Create clean air spaces</a:t>
            </a:r>
          </a:p>
          <a:p>
            <a:pPr lvl="1">
              <a:lnSpc>
                <a:spcPct val="100000"/>
              </a:lnSpc>
              <a:spcBef>
                <a:spcPts val="0"/>
              </a:spcBef>
              <a:spcAft>
                <a:spcPts val="1800"/>
              </a:spcAft>
              <a:buFont typeface="Wingdings" panose="05000000000000000000" pitchFamily="2" charset="2"/>
              <a:buChar char="§"/>
            </a:pPr>
            <a:r>
              <a:rPr lang="en-US" sz="1600" b="1" dirty="0"/>
              <a:t>Direct interventions</a:t>
            </a:r>
          </a:p>
          <a:p>
            <a:pPr lvl="1">
              <a:lnSpc>
                <a:spcPct val="100000"/>
              </a:lnSpc>
              <a:spcBef>
                <a:spcPts val="0"/>
              </a:spcBef>
              <a:spcAft>
                <a:spcPts val="1800"/>
              </a:spcAft>
              <a:buFont typeface="Wingdings" panose="05000000000000000000" pitchFamily="2" charset="2"/>
              <a:buChar char="§"/>
            </a:pPr>
            <a:r>
              <a:rPr lang="en-US" sz="1600" b="1" dirty="0"/>
              <a:t>Policy/Institutional controls</a:t>
            </a:r>
          </a:p>
        </p:txBody>
      </p:sp>
      <p:sp>
        <p:nvSpPr>
          <p:cNvPr id="4" name="Title 3">
            <a:extLst>
              <a:ext uri="{FF2B5EF4-FFF2-40B4-BE49-F238E27FC236}">
                <a16:creationId xmlns:a16="http://schemas.microsoft.com/office/drawing/2014/main" id="{D312666A-990B-4A03-A45B-605E71EA004F}"/>
              </a:ext>
            </a:extLst>
          </p:cNvPr>
          <p:cNvSpPr>
            <a:spLocks noGrp="1"/>
          </p:cNvSpPr>
          <p:nvPr>
            <p:ph type="title"/>
          </p:nvPr>
        </p:nvSpPr>
        <p:spPr/>
        <p:txBody>
          <a:bodyPr/>
          <a:lstStyle/>
          <a:p>
            <a:r>
              <a:rPr lang="en-US" b="1" dirty="0"/>
              <a:t>Wildfire Public Health Strategies</a:t>
            </a:r>
          </a:p>
        </p:txBody>
      </p:sp>
      <p:sp>
        <p:nvSpPr>
          <p:cNvPr id="2" name="Right Arrow 1"/>
          <p:cNvSpPr/>
          <p:nvPr/>
        </p:nvSpPr>
        <p:spPr>
          <a:xfrm>
            <a:off x="6153150" y="1289741"/>
            <a:ext cx="756666" cy="1161288"/>
          </a:xfrm>
          <a:prstGeom prst="rightArrow">
            <a:avLst>
              <a:gd name="adj1" fmla="val 72047"/>
              <a:gd name="adj2" fmla="val 76586"/>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4971288" y="1262308"/>
            <a:ext cx="1925884" cy="1161288"/>
          </a:xfrm>
          <a:prstGeom prst="rightArrow">
            <a:avLst>
              <a:gd name="adj1" fmla="val 72047"/>
              <a:gd name="adj2" fmla="val 50000"/>
            </a:avLst>
          </a:prstGeom>
          <a:gradFill flip="none" rotWithShape="1">
            <a:gsLst>
              <a:gs pos="14000">
                <a:schemeClr val="accent5">
                  <a:lumMod val="60000"/>
                  <a:lumOff val="40000"/>
                </a:schemeClr>
              </a:gs>
              <a:gs pos="68000">
                <a:schemeClr val="accent4">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15078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Missoula wildfire smoke"/>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l="284" t="19689" r="-284" b="5310"/>
          <a:stretch/>
        </p:blipFill>
        <p:spPr bwMode="auto">
          <a:xfrm>
            <a:off x="13855" y="-27172"/>
            <a:ext cx="12192000" cy="688517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708648" y="215976"/>
            <a:ext cx="4873752" cy="1169551"/>
          </a:xfrm>
          <a:prstGeom prst="rect">
            <a:avLst/>
          </a:prstGeom>
          <a:solidFill>
            <a:schemeClr val="tx1">
              <a:alpha val="50000"/>
            </a:schemeClr>
          </a:solidFill>
          <a:effectLst/>
        </p:spPr>
        <p:txBody>
          <a:bodyPr wrap="square" lIns="274320" tIns="274320" rIns="548640" bIns="274320" rtlCol="0">
            <a:spAutoFit/>
          </a:bodyPr>
          <a:lstStyle/>
          <a:p>
            <a:pPr>
              <a:spcAft>
                <a:spcPts val="2400"/>
              </a:spcAft>
            </a:pPr>
            <a:r>
              <a:rPr lang="en-US" sz="2000" b="1" dirty="0">
                <a:solidFill>
                  <a:schemeClr val="bg1"/>
                </a:solidFill>
              </a:rPr>
              <a:t>35 mornings of hazardous air quality in 2017 </a:t>
            </a:r>
          </a:p>
        </p:txBody>
      </p:sp>
      <p:sp>
        <p:nvSpPr>
          <p:cNvPr id="6" name="TextBox 5"/>
          <p:cNvSpPr txBox="1"/>
          <p:nvPr/>
        </p:nvSpPr>
        <p:spPr>
          <a:xfrm>
            <a:off x="9067800" y="6642024"/>
            <a:ext cx="2730500" cy="215444"/>
          </a:xfrm>
          <a:prstGeom prst="rect">
            <a:avLst/>
          </a:prstGeom>
          <a:noFill/>
        </p:spPr>
        <p:txBody>
          <a:bodyPr wrap="square" rtlCol="0">
            <a:spAutoFit/>
          </a:bodyPr>
          <a:lstStyle/>
          <a:p>
            <a:pPr algn="r"/>
            <a:r>
              <a:rPr lang="en-US" sz="800" dirty="0">
                <a:solidFill>
                  <a:schemeClr val="bg1"/>
                </a:solidFill>
              </a:rPr>
              <a:t>Photo credit: Kurt Wilson, Missoulian</a:t>
            </a:r>
          </a:p>
        </p:txBody>
      </p:sp>
      <p:sp>
        <p:nvSpPr>
          <p:cNvPr id="8" name="Rectangle 7"/>
          <p:cNvSpPr/>
          <p:nvPr/>
        </p:nvSpPr>
        <p:spPr>
          <a:xfrm>
            <a:off x="2203060" y="-27172"/>
            <a:ext cx="1519196" cy="196106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val 2"/>
          <p:cNvSpPr/>
          <p:nvPr/>
        </p:nvSpPr>
        <p:spPr>
          <a:xfrm>
            <a:off x="2133600" y="1085090"/>
            <a:ext cx="1658110" cy="1658110"/>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3"/>
          <p:cNvPicPr>
            <a:picLocks/>
          </p:cNvPicPr>
          <p:nvPr/>
        </p:nvPicPr>
        <p:blipFill rotWithShape="1">
          <a:blip r:embed="rId3" cstate="email">
            <a:extLst>
              <a:ext uri="{28A0092B-C50C-407E-A947-70E740481C1C}">
                <a14:useLocalDpi xmlns:a14="http://schemas.microsoft.com/office/drawing/2010/main"/>
              </a:ext>
            </a:extLst>
          </a:blip>
          <a:srcRect/>
          <a:stretch/>
        </p:blipFill>
        <p:spPr>
          <a:xfrm>
            <a:off x="2203061" y="1166739"/>
            <a:ext cx="1519195" cy="1519195"/>
          </a:xfrm>
          <a:prstGeom prst="ellipse">
            <a:avLst/>
          </a:prstGeom>
          <a:solidFill>
            <a:srgbClr val="0070C0"/>
          </a:solidFill>
          <a:ln>
            <a:noFill/>
          </a:ln>
        </p:spPr>
      </p:pic>
      <p:sp>
        <p:nvSpPr>
          <p:cNvPr id="10" name="Title 1"/>
          <p:cNvSpPr txBox="1">
            <a:spLocks/>
          </p:cNvSpPr>
          <p:nvPr/>
        </p:nvSpPr>
        <p:spPr>
          <a:xfrm>
            <a:off x="2323273" y="215976"/>
            <a:ext cx="1278773" cy="867930"/>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chemeClr val="bg1"/>
                </a:solidFill>
              </a:rPr>
              <a:t>Seeley Lake</a:t>
            </a:r>
          </a:p>
        </p:txBody>
      </p:sp>
    </p:spTree>
    <p:extLst>
      <p:ext uri="{BB962C8B-B14F-4D97-AF65-F5344CB8AC3E}">
        <p14:creationId xmlns:p14="http://schemas.microsoft.com/office/powerpoint/2010/main" val="34430801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17">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4957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FE32530-40B5-4833-A8C8-4D88E6B1C86F}"/>
              </a:ext>
            </a:extLst>
          </p:cNvPr>
          <p:cNvSpPr>
            <a:spLocks noGrp="1"/>
          </p:cNvSpPr>
          <p:nvPr>
            <p:ph type="title"/>
          </p:nvPr>
        </p:nvSpPr>
        <p:spPr>
          <a:xfrm>
            <a:off x="524256" y="4767072"/>
            <a:ext cx="6594189" cy="1625210"/>
          </a:xfrm>
        </p:spPr>
        <p:txBody>
          <a:bodyPr>
            <a:normAutofit/>
          </a:bodyPr>
          <a:lstStyle/>
          <a:p>
            <a:pPr algn="r"/>
            <a:r>
              <a:rPr lang="en-US">
                <a:solidFill>
                  <a:srgbClr val="FFFFFF"/>
                </a:solidFill>
              </a:rPr>
              <a:t>Public health messaging for wildfire smoke</a:t>
            </a:r>
          </a:p>
        </p:txBody>
      </p:sp>
      <p:pic>
        <p:nvPicPr>
          <p:cNvPr id="13" name="Picture 2">
            <a:extLst>
              <a:ext uri="{FF2B5EF4-FFF2-40B4-BE49-F238E27FC236}">
                <a16:creationId xmlns:a16="http://schemas.microsoft.com/office/drawing/2014/main" id="{BB403C0F-F375-4276-97BE-641E22DC71B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53" t="12895" r="1054" b="9516"/>
          <a:stretch/>
        </p:blipFill>
        <p:spPr bwMode="auto">
          <a:xfrm>
            <a:off x="327547" y="321733"/>
            <a:ext cx="7058306" cy="410739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Rectangle 19">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BFEAD826-651B-4265-9BC1-61FCBCD0623A}"/>
              </a:ext>
            </a:extLst>
          </p:cNvPr>
          <p:cNvSpPr>
            <a:spLocks noGrp="1"/>
          </p:cNvSpPr>
          <p:nvPr>
            <p:ph idx="1"/>
          </p:nvPr>
        </p:nvSpPr>
        <p:spPr>
          <a:xfrm>
            <a:off x="8029319" y="917725"/>
            <a:ext cx="3424739" cy="4852362"/>
          </a:xfrm>
        </p:spPr>
        <p:txBody>
          <a:bodyPr anchor="ctr">
            <a:normAutofit/>
          </a:bodyPr>
          <a:lstStyle/>
          <a:p>
            <a:r>
              <a:rPr lang="en-US" sz="2000">
                <a:solidFill>
                  <a:srgbClr val="FFFFFF"/>
                </a:solidFill>
              </a:rPr>
              <a:t>Current air quality conditions</a:t>
            </a:r>
          </a:p>
          <a:p>
            <a:r>
              <a:rPr lang="en-US" sz="2000">
                <a:solidFill>
                  <a:srgbClr val="FFFFFF"/>
                </a:solidFill>
              </a:rPr>
              <a:t>Where the smoke is coming from</a:t>
            </a:r>
          </a:p>
          <a:p>
            <a:r>
              <a:rPr lang="en-US" sz="2000">
                <a:solidFill>
                  <a:srgbClr val="FFFFFF"/>
                </a:solidFill>
              </a:rPr>
              <a:t>Fire activity</a:t>
            </a:r>
          </a:p>
          <a:p>
            <a:r>
              <a:rPr lang="en-US" sz="2000">
                <a:solidFill>
                  <a:srgbClr val="FFFFFF"/>
                </a:solidFill>
              </a:rPr>
              <a:t>Smoke behavior</a:t>
            </a:r>
          </a:p>
          <a:p>
            <a:r>
              <a:rPr lang="en-US" sz="2000">
                <a:solidFill>
                  <a:srgbClr val="FFFFFF"/>
                </a:solidFill>
              </a:rPr>
              <a:t>How conditions will (or won’t) change during the day</a:t>
            </a:r>
          </a:p>
          <a:p>
            <a:r>
              <a:rPr lang="en-US" sz="2000">
                <a:solidFill>
                  <a:srgbClr val="FFFFFF"/>
                </a:solidFill>
              </a:rPr>
              <a:t>Where to find cleaner air</a:t>
            </a:r>
          </a:p>
          <a:p>
            <a:r>
              <a:rPr lang="en-US" sz="2000">
                <a:solidFill>
                  <a:srgbClr val="FFFFFF"/>
                </a:solidFill>
              </a:rPr>
              <a:t>How to stay protected from the smoke</a:t>
            </a:r>
          </a:p>
          <a:p>
            <a:endParaRPr lang="en-US" sz="2000">
              <a:solidFill>
                <a:srgbClr val="FFFFFF"/>
              </a:solidFill>
            </a:endParaRPr>
          </a:p>
        </p:txBody>
      </p:sp>
    </p:spTree>
    <p:extLst>
      <p:ext uri="{BB962C8B-B14F-4D97-AF65-F5344CB8AC3E}">
        <p14:creationId xmlns:p14="http://schemas.microsoft.com/office/powerpoint/2010/main" val="20872172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382C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7F7664-0C1B-41CE-A732-2FA87F8CF479}"/>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Call to leave Seeley Lake</a:t>
            </a:r>
          </a:p>
        </p:txBody>
      </p:sp>
      <p:pic>
        <p:nvPicPr>
          <p:cNvPr id="4" name="Picture 2">
            <a:extLst>
              <a:ext uri="{FF2B5EF4-FFF2-40B4-BE49-F238E27FC236}">
                <a16:creationId xmlns:a16="http://schemas.microsoft.com/office/drawing/2014/main" id="{49B68DFA-F16A-4983-89EB-865B7568A51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255311" y="961812"/>
            <a:ext cx="6754777" cy="4930987"/>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a:extLst>
              <a:ext uri="{FF2B5EF4-FFF2-40B4-BE49-F238E27FC236}">
                <a16:creationId xmlns:a16="http://schemas.microsoft.com/office/drawing/2014/main" id="{BB253990-3B35-4973-A5AC-4E0A1B43BF08}"/>
              </a:ext>
            </a:extLst>
          </p:cNvPr>
          <p:cNvSpPr txBox="1"/>
          <p:nvPr/>
        </p:nvSpPr>
        <p:spPr>
          <a:xfrm>
            <a:off x="3871740" y="5606981"/>
            <a:ext cx="6672105" cy="92333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dirty="0"/>
              <a:t>Recommending an entire community (even a small one) leave the area for smoke turned out to be a nonstarter.  It would be even more difficult for larger communities</a:t>
            </a:r>
          </a:p>
        </p:txBody>
      </p:sp>
    </p:spTree>
    <p:extLst>
      <p:ext uri="{BB962C8B-B14F-4D97-AF65-F5344CB8AC3E}">
        <p14:creationId xmlns:p14="http://schemas.microsoft.com/office/powerpoint/2010/main" val="4084963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TotalTime>
  <Words>1531</Words>
  <Application>Microsoft Office PowerPoint</Application>
  <PresentationFormat>Widescreen</PresentationFormat>
  <Paragraphs>157</Paragraphs>
  <Slides>28</Slides>
  <Notes>1</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28</vt:i4>
      </vt:variant>
    </vt:vector>
  </HeadingPairs>
  <TitlesOfParts>
    <vt:vector size="35" baseType="lpstr">
      <vt:lpstr>Arial</vt:lpstr>
      <vt:lpstr>Calibri</vt:lpstr>
      <vt:lpstr>Calibri Light</vt:lpstr>
      <vt:lpstr>Wingdings</vt:lpstr>
      <vt:lpstr>Office Theme</vt:lpstr>
      <vt:lpstr>1_Office Theme</vt:lpstr>
      <vt:lpstr>2_Office Theme</vt:lpstr>
      <vt:lpstr>Public health response at the small community scale</vt:lpstr>
      <vt:lpstr>PowerPoint Presentation</vt:lpstr>
      <vt:lpstr>Missoula County</vt:lpstr>
      <vt:lpstr>Air quality specialist tasks during wildfire season:</vt:lpstr>
      <vt:lpstr>Missoula County’s public health response to wildfire smoke</vt:lpstr>
      <vt:lpstr>Wildfire Public Health Strategies</vt:lpstr>
      <vt:lpstr>PowerPoint Presentation</vt:lpstr>
      <vt:lpstr>Public health messaging for wildfire smoke</vt:lpstr>
      <vt:lpstr>Call to leave Seeley Lake</vt:lpstr>
      <vt:lpstr>Public meetings</vt:lpstr>
      <vt:lpstr>A public/private partnership born out of a shared desire to protect the public from wildfire smoke led to a smoke-ready pilot project in 2017.  The project provided HEPA PACs to home-bound seniors with respiratory challenges and families with new babies.  The project ballooned in response heavy wildfire smoke to include clinic patients and small elementary schools.</vt:lpstr>
      <vt:lpstr>Helping Individuals</vt:lpstr>
      <vt:lpstr>Helping schools</vt:lpstr>
      <vt:lpstr>2018 Smoke-Ready Efforts in Missoula County</vt:lpstr>
      <vt:lpstr>Ongoing Efforts for MCCHD and CSM</vt:lpstr>
      <vt:lpstr>Wildfire Smoke Response in Okanogan County</vt:lpstr>
      <vt:lpstr>Colville Tribe</vt:lpstr>
      <vt:lpstr>Methow Valley, WA</vt:lpstr>
      <vt:lpstr>Ashland, Oregon – SmokeWise Ashland</vt:lpstr>
      <vt:lpstr>Oregon Wildfire Response Protocol for Severe Smoke Episodes</vt:lpstr>
      <vt:lpstr>Communities of all sizes share certain traits</vt:lpstr>
      <vt:lpstr>Challenges in small communities</vt:lpstr>
      <vt:lpstr>Opportunities in small communities</vt:lpstr>
      <vt:lpstr>As community size grows (or as resources shrink):</vt:lpstr>
      <vt:lpstr>Help small communities become self-sufficient</vt:lpstr>
      <vt:lpstr>Potential partners</vt:lpstr>
      <vt:lpstr>Take home:</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Public health response at the small community scale</dc:title>
  <dc:creator>Sarah Coefield</dc:creator>
  <cp:lastModifiedBy>Sarah Coefield</cp:lastModifiedBy>
  <cp:revision>10</cp:revision>
  <dcterms:created xsi:type="dcterms:W3CDTF">2019-01-30T23:20:49Z</dcterms:created>
  <dcterms:modified xsi:type="dcterms:W3CDTF">2019-02-06T05:37:25Z</dcterms:modified>
</cp:coreProperties>
</file>